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4" r:id="rId6"/>
    <p:sldId id="262" r:id="rId7"/>
    <p:sldId id="265" r:id="rId8"/>
    <p:sldId id="261" r:id="rId9"/>
    <p:sldId id="263" r:id="rId10"/>
    <p:sldId id="270" r:id="rId11"/>
    <p:sldId id="269" r:id="rId12"/>
    <p:sldId id="271" r:id="rId13"/>
    <p:sldId id="272" r:id="rId14"/>
    <p:sldId id="273" r:id="rId15"/>
    <p:sldId id="274" r:id="rId16"/>
    <p:sldId id="275" r:id="rId17"/>
    <p:sldId id="276" r:id="rId18"/>
    <p:sldId id="277" r:id="rId19"/>
    <p:sldId id="278" r:id="rId20"/>
    <p:sldId id="266" r:id="rId21"/>
    <p:sldId id="267" r:id="rId22"/>
    <p:sldId id="290"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7B70"/>
    <a:srgbClr val="8C7B70"/>
    <a:srgbClr val="8FB08C"/>
    <a:srgbClr val="FF6600"/>
    <a:srgbClr val="FF6200"/>
    <a:srgbClr val="D16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8" d="100"/>
          <a:sy n="78" d="100"/>
        </p:scale>
        <p:origin x="-96" y="-7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C9FC401-7FBA-4026-AC8A-1C13AB694678}" type="datetimeFigureOut">
              <a:rPr lang="zh-CN" altLang="en-US" smtClean="0"/>
              <a:t>2017/8/13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B1D86C-4217-4401-B354-015356A9D616}" type="slidenum">
              <a:rPr lang="zh-CN" altLang="en-US" smtClean="0"/>
              <a:t>‹#›</a:t>
            </a:fld>
            <a:endParaRPr lang="zh-CN" altLang="en-US"/>
          </a:p>
        </p:txBody>
      </p:sp>
    </p:spTree>
    <p:extLst>
      <p:ext uri="{BB962C8B-B14F-4D97-AF65-F5344CB8AC3E}">
        <p14:creationId xmlns:p14="http://schemas.microsoft.com/office/powerpoint/2010/main" val="2515146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9FC401-7FBA-4026-AC8A-1C13AB694678}" type="datetimeFigureOut">
              <a:rPr lang="zh-CN" altLang="en-US" smtClean="0"/>
              <a:t>2017/8/13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B1D86C-4217-4401-B354-015356A9D616}" type="slidenum">
              <a:rPr lang="zh-CN" altLang="en-US" smtClean="0"/>
              <a:t>‹#›</a:t>
            </a:fld>
            <a:endParaRPr lang="zh-CN" altLang="en-US"/>
          </a:p>
        </p:txBody>
      </p:sp>
    </p:spTree>
    <p:extLst>
      <p:ext uri="{BB962C8B-B14F-4D97-AF65-F5344CB8AC3E}">
        <p14:creationId xmlns:p14="http://schemas.microsoft.com/office/powerpoint/2010/main" val="423199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grpSp>
        <p:nvGrpSpPr>
          <p:cNvPr id="5" name="组合 4"/>
          <p:cNvGrpSpPr/>
          <p:nvPr userDrawn="1"/>
        </p:nvGrpSpPr>
        <p:grpSpPr>
          <a:xfrm>
            <a:off x="0" y="851645"/>
            <a:ext cx="12192000" cy="5544624"/>
            <a:chOff x="0" y="932870"/>
            <a:chExt cx="12192000" cy="5329384"/>
          </a:xfrm>
        </p:grpSpPr>
        <p:pic>
          <p:nvPicPr>
            <p:cNvPr id="6" name="图片 5"/>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28000"/>
                      </a14:imgEffect>
                    </a14:imgLayer>
                  </a14:imgProps>
                </a:ext>
              </a:extLst>
            </a:blip>
            <a:srcRect t="19996"/>
            <a:stretch/>
          </p:blipFill>
          <p:spPr>
            <a:xfrm>
              <a:off x="0" y="932870"/>
              <a:ext cx="12192000" cy="5315196"/>
            </a:xfrm>
            <a:prstGeom prst="rect">
              <a:avLst/>
            </a:prstGeom>
            <a:solidFill>
              <a:schemeClr val="bg1">
                <a:lumMod val="95000"/>
              </a:schemeClr>
            </a:solidFill>
            <a:effectLst>
              <a:outerShdw dist="50800" dir="5400000" algn="ctr" rotWithShape="0">
                <a:srgbClr val="000000"/>
              </a:outerShdw>
              <a:reflection stA="0" endPos="65000" dist="50800" dir="5400000" sy="-100000" algn="bl" rotWithShape="0"/>
            </a:effectLst>
          </p:spPr>
        </p:pic>
        <p:sp>
          <p:nvSpPr>
            <p:cNvPr id="9" name="流程图: 过程 8"/>
            <p:cNvSpPr/>
            <p:nvPr userDrawn="1"/>
          </p:nvSpPr>
          <p:spPr>
            <a:xfrm>
              <a:off x="0" y="932870"/>
              <a:ext cx="12192000" cy="5329384"/>
            </a:xfrm>
            <a:prstGeom prst="flowChartProcess">
              <a:avLst/>
            </a:prstGeom>
            <a:solidFill>
              <a:schemeClr val="bg1">
                <a:lumMod val="95000"/>
                <a:alpha val="9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7" name="圆角矩形 6"/>
          <p:cNvSpPr/>
          <p:nvPr userDrawn="1"/>
        </p:nvSpPr>
        <p:spPr>
          <a:xfrm>
            <a:off x="0" y="-23236"/>
            <a:ext cx="12192000" cy="874881"/>
          </a:xfrm>
          <a:prstGeom prst="roundRect">
            <a:avLst>
              <a:gd name="adj" fmla="val 0"/>
            </a:avLst>
          </a:prstGeom>
          <a:solidFill>
            <a:srgbClr val="FF6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微软雅黑" panose="020B0503020204020204" pitchFamily="34" charset="-122"/>
              <a:ea typeface="微软雅黑" panose="020B0503020204020204" pitchFamily="34" charset="-122"/>
            </a:endParaRPr>
          </a:p>
        </p:txBody>
      </p:sp>
      <p:sp>
        <p:nvSpPr>
          <p:cNvPr id="8" name="圆角矩形 7"/>
          <p:cNvSpPr/>
          <p:nvPr userDrawn="1"/>
        </p:nvSpPr>
        <p:spPr>
          <a:xfrm>
            <a:off x="0" y="6437173"/>
            <a:ext cx="12192000" cy="428888"/>
          </a:xfrm>
          <a:prstGeom prst="roundRect">
            <a:avLst>
              <a:gd name="adj" fmla="val 0"/>
            </a:avLst>
          </a:prstGeom>
          <a:solidFill>
            <a:srgbClr val="FF6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546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9FC401-7FBA-4026-AC8A-1C13AB694678}" type="datetimeFigureOut">
              <a:rPr lang="zh-CN" altLang="en-US" smtClean="0"/>
              <a:t>2017/8/13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B1D86C-4217-4401-B354-015356A9D616}" type="slidenum">
              <a:rPr lang="zh-CN" altLang="en-US" smtClean="0"/>
              <a:t>‹#›</a:t>
            </a:fld>
            <a:endParaRPr lang="zh-CN" altLang="en-US"/>
          </a:p>
        </p:txBody>
      </p:sp>
    </p:spTree>
    <p:extLst>
      <p:ext uri="{BB962C8B-B14F-4D97-AF65-F5344CB8AC3E}">
        <p14:creationId xmlns:p14="http://schemas.microsoft.com/office/powerpoint/2010/main" val="40414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C9FC401-7FBA-4026-AC8A-1C13AB694678}" type="datetimeFigureOut">
              <a:rPr lang="zh-CN" altLang="en-US" smtClean="0"/>
              <a:t>2017/8/13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B1D86C-4217-4401-B354-015356A9D616}" type="slidenum">
              <a:rPr lang="zh-CN" altLang="en-US" smtClean="0"/>
              <a:t>‹#›</a:t>
            </a:fld>
            <a:endParaRPr lang="zh-CN" altLang="en-US"/>
          </a:p>
        </p:txBody>
      </p:sp>
    </p:spTree>
    <p:extLst>
      <p:ext uri="{BB962C8B-B14F-4D97-AF65-F5344CB8AC3E}">
        <p14:creationId xmlns:p14="http://schemas.microsoft.com/office/powerpoint/2010/main" val="496834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9FC401-7FBA-4026-AC8A-1C13AB694678}" type="datetimeFigureOut">
              <a:rPr lang="zh-CN" altLang="en-US" smtClean="0"/>
              <a:t>2017/8/13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B1D86C-4217-4401-B354-015356A9D616}" type="slidenum">
              <a:rPr lang="zh-CN" altLang="en-US" smtClean="0"/>
              <a:t>‹#›</a:t>
            </a:fld>
            <a:endParaRPr lang="zh-CN" altLang="en-US"/>
          </a:p>
        </p:txBody>
      </p:sp>
    </p:spTree>
    <p:extLst>
      <p:ext uri="{BB962C8B-B14F-4D97-AF65-F5344CB8AC3E}">
        <p14:creationId xmlns:p14="http://schemas.microsoft.com/office/powerpoint/2010/main" val="405824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9FC401-7FBA-4026-AC8A-1C13AB694678}" type="datetimeFigureOut">
              <a:rPr lang="zh-CN" altLang="en-US" smtClean="0"/>
              <a:t>2017/8/13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B1D86C-4217-4401-B354-015356A9D616}" type="slidenum">
              <a:rPr lang="zh-CN" altLang="en-US" smtClean="0"/>
              <a:t>‹#›</a:t>
            </a:fld>
            <a:endParaRPr lang="zh-CN" altLang="en-US"/>
          </a:p>
        </p:txBody>
      </p:sp>
    </p:spTree>
    <p:extLst>
      <p:ext uri="{BB962C8B-B14F-4D97-AF65-F5344CB8AC3E}">
        <p14:creationId xmlns:p14="http://schemas.microsoft.com/office/powerpoint/2010/main" val="4063798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1"/>
            <a:ext cx="12192000" cy="932870"/>
          </a:xfrm>
          <a:prstGeom prst="rect">
            <a:avLst/>
          </a:prstGeom>
          <a:solidFill>
            <a:srgbClr val="FF6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93964" y="4906"/>
            <a:ext cx="10374746" cy="927964"/>
          </a:xfrm>
        </p:spPr>
        <p:txBody>
          <a:bodyPr>
            <a:normAutofit/>
          </a:bodyPr>
          <a:lstStyle>
            <a:lvl1pPr>
              <a:defRPr sz="3200" b="1">
                <a:solidFill>
                  <a:schemeClr val="bg1">
                    <a:lumMod val="9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7" name="矩形 6"/>
          <p:cNvSpPr/>
          <p:nvPr userDrawn="1"/>
        </p:nvSpPr>
        <p:spPr>
          <a:xfrm>
            <a:off x="0" y="6262254"/>
            <a:ext cx="12192000" cy="595745"/>
          </a:xfrm>
          <a:prstGeom prst="rect">
            <a:avLst/>
          </a:prstGeom>
          <a:solidFill>
            <a:srgbClr val="FF6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sz="1400">
                <a:solidFill>
                  <a:schemeClr val="bg1"/>
                </a:solidFill>
                <a:latin typeface="微软雅黑" panose="020B0503020204020204" pitchFamily="34" charset="-122"/>
                <a:ea typeface="微软雅黑" panose="020B0503020204020204" pitchFamily="34" charset="-122"/>
              </a:defRPr>
            </a:lvl1pPr>
          </a:lstStyle>
          <a:p>
            <a:fld id="{9C9FC401-7FBA-4026-AC8A-1C13AB694678}" type="datetimeFigureOut">
              <a:rPr lang="zh-CN" altLang="en-US" smtClean="0"/>
              <a:pPr/>
              <a:t>2017/8/13</a:t>
            </a:fld>
            <a:endParaRPr lang="zh-CN" altLang="en-US" dirty="0"/>
          </a:p>
        </p:txBody>
      </p:sp>
      <p:sp>
        <p:nvSpPr>
          <p:cNvPr id="4" name="页脚占位符 3"/>
          <p:cNvSpPr>
            <a:spLocks noGrp="1"/>
          </p:cNvSpPr>
          <p:nvPr>
            <p:ph type="ftr" sz="quarter" idx="11"/>
          </p:nvPr>
        </p:nvSpPr>
        <p:spPr/>
        <p:txBody>
          <a:bodyPr/>
          <a:lstStyle>
            <a:lvl1pPr>
              <a:defRPr sz="1400">
                <a:solidFill>
                  <a:schemeClr val="bg1"/>
                </a:solidFill>
                <a:latin typeface="微软雅黑" panose="020B0503020204020204" pitchFamily="34" charset="-122"/>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nvPr>
        </p:nvSpPr>
        <p:spPr/>
        <p:txBody>
          <a:bodyPr/>
          <a:lstStyle>
            <a:lvl1pPr>
              <a:defRPr sz="1400">
                <a:solidFill>
                  <a:schemeClr val="bg1"/>
                </a:solidFill>
                <a:latin typeface="微软雅黑" panose="020B0503020204020204" pitchFamily="34" charset="-122"/>
                <a:ea typeface="微软雅黑" panose="020B0503020204020204" pitchFamily="34" charset="-122"/>
              </a:defRPr>
            </a:lvl1pPr>
          </a:lstStyle>
          <a:p>
            <a:fld id="{5BB1D86C-4217-4401-B354-015356A9D616}" type="slidenum">
              <a:rPr lang="zh-CN" altLang="en-US" smtClean="0"/>
              <a:pPr/>
              <a:t>‹#›</a:t>
            </a:fld>
            <a:endParaRPr lang="zh-CN" altLang="en-US"/>
          </a:p>
        </p:txBody>
      </p:sp>
      <p:grpSp>
        <p:nvGrpSpPr>
          <p:cNvPr id="10" name="组合 9"/>
          <p:cNvGrpSpPr/>
          <p:nvPr userDrawn="1"/>
        </p:nvGrpSpPr>
        <p:grpSpPr>
          <a:xfrm>
            <a:off x="0" y="932870"/>
            <a:ext cx="12192000" cy="5329384"/>
            <a:chOff x="0" y="932870"/>
            <a:chExt cx="12192000" cy="5329384"/>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28000"/>
                      </a14:imgEffect>
                    </a14:imgLayer>
                  </a14:imgProps>
                </a:ext>
              </a:extLst>
            </a:blip>
            <a:srcRect t="19996"/>
            <a:stretch/>
          </p:blipFill>
          <p:spPr>
            <a:xfrm>
              <a:off x="0" y="932870"/>
              <a:ext cx="12192000" cy="5315196"/>
            </a:xfrm>
            <a:prstGeom prst="rect">
              <a:avLst/>
            </a:prstGeom>
            <a:solidFill>
              <a:schemeClr val="bg1">
                <a:lumMod val="95000"/>
              </a:schemeClr>
            </a:solidFill>
            <a:effectLst>
              <a:outerShdw dist="50800" dir="5400000" algn="ctr" rotWithShape="0">
                <a:srgbClr val="000000"/>
              </a:outerShdw>
              <a:reflection stA="0" endPos="65000" dist="50800" dir="5400000" sy="-100000" algn="bl" rotWithShape="0"/>
            </a:effectLst>
          </p:spPr>
        </p:pic>
        <p:sp>
          <p:nvSpPr>
            <p:cNvPr id="9" name="流程图: 过程 8"/>
            <p:cNvSpPr/>
            <p:nvPr userDrawn="1"/>
          </p:nvSpPr>
          <p:spPr>
            <a:xfrm>
              <a:off x="0" y="932870"/>
              <a:ext cx="12192000" cy="5329384"/>
            </a:xfrm>
            <a:prstGeom prst="flowChartProcess">
              <a:avLst/>
            </a:prstGeom>
            <a:solidFill>
              <a:schemeClr val="bg1">
                <a:lumMod val="95000"/>
                <a:alpha val="9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194060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9FC401-7FBA-4026-AC8A-1C13AB694678}" type="datetimeFigureOut">
              <a:rPr lang="zh-CN" altLang="en-US" smtClean="0"/>
              <a:t>2017/8/13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B1D86C-4217-4401-B354-015356A9D616}" type="slidenum">
              <a:rPr lang="zh-CN" altLang="en-US" smtClean="0"/>
              <a:t>‹#›</a:t>
            </a:fld>
            <a:endParaRPr lang="zh-CN" altLang="en-US"/>
          </a:p>
        </p:txBody>
      </p:sp>
    </p:spTree>
    <p:extLst>
      <p:ext uri="{BB962C8B-B14F-4D97-AF65-F5344CB8AC3E}">
        <p14:creationId xmlns:p14="http://schemas.microsoft.com/office/powerpoint/2010/main" val="3715492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9FC401-7FBA-4026-AC8A-1C13AB694678}" type="datetimeFigureOut">
              <a:rPr lang="zh-CN" altLang="en-US" smtClean="0"/>
              <a:t>2017/8/13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B1D86C-4217-4401-B354-015356A9D616}" type="slidenum">
              <a:rPr lang="zh-CN" altLang="en-US" smtClean="0"/>
              <a:t>‹#›</a:t>
            </a:fld>
            <a:endParaRPr lang="zh-CN" altLang="en-US"/>
          </a:p>
        </p:txBody>
      </p:sp>
    </p:spTree>
    <p:extLst>
      <p:ext uri="{BB962C8B-B14F-4D97-AF65-F5344CB8AC3E}">
        <p14:creationId xmlns:p14="http://schemas.microsoft.com/office/powerpoint/2010/main" val="145152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9FC401-7FBA-4026-AC8A-1C13AB694678}" type="datetimeFigureOut">
              <a:rPr lang="zh-CN" altLang="en-US" smtClean="0"/>
              <a:t>2017/8/13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B1D86C-4217-4401-B354-015356A9D616}" type="slidenum">
              <a:rPr lang="zh-CN" altLang="en-US" smtClean="0"/>
              <a:t>‹#›</a:t>
            </a:fld>
            <a:endParaRPr lang="zh-CN" altLang="en-US"/>
          </a:p>
        </p:txBody>
      </p:sp>
    </p:spTree>
    <p:extLst>
      <p:ext uri="{BB962C8B-B14F-4D97-AF65-F5344CB8AC3E}">
        <p14:creationId xmlns:p14="http://schemas.microsoft.com/office/powerpoint/2010/main" val="3179473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FC401-7FBA-4026-AC8A-1C13AB694678}" type="datetimeFigureOut">
              <a:rPr lang="zh-CN" altLang="en-US" smtClean="0"/>
              <a:t>2017/8/13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1D86C-4217-4401-B354-015356A9D616}" type="slidenum">
              <a:rPr lang="zh-CN" altLang="en-US" smtClean="0"/>
              <a:t>‹#›</a:t>
            </a:fld>
            <a:endParaRPr lang="zh-CN" altLang="en-US"/>
          </a:p>
        </p:txBody>
      </p:sp>
    </p:spTree>
    <p:extLst>
      <p:ext uri="{BB962C8B-B14F-4D97-AF65-F5344CB8AC3E}">
        <p14:creationId xmlns:p14="http://schemas.microsoft.com/office/powerpoint/2010/main" val="2833141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6.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Desktop\素材\素描城市.png"/>
          <p:cNvPicPr>
            <a:picLocks noChangeAspect="1" noChangeArrowheads="1"/>
          </p:cNvPicPr>
          <p:nvPr/>
        </p:nvPicPr>
        <p:blipFill>
          <a:blip r:embed="rId2">
            <a:duotone>
              <a:prstClr val="black"/>
              <a:schemeClr val="tx2">
                <a:lumMod val="50000"/>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4168" y="360300"/>
            <a:ext cx="12039636" cy="312083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3001818"/>
            <a:ext cx="12192000" cy="385618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圆角矩形 5"/>
          <p:cNvSpPr/>
          <p:nvPr/>
        </p:nvSpPr>
        <p:spPr>
          <a:xfrm>
            <a:off x="3100154" y="3416970"/>
            <a:ext cx="6525109" cy="761998"/>
          </a:xfrm>
          <a:prstGeom prst="roundRect">
            <a:avLst>
              <a:gd name="adj" fmla="val 50000"/>
            </a:avLst>
          </a:prstGeom>
          <a:solidFill>
            <a:srgbClr val="FF6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微软雅黑" panose="020B0503020204020204" pitchFamily="34" charset="-122"/>
                <a:ea typeface="微软雅黑" panose="020B0503020204020204" pitchFamily="34" charset="-122"/>
              </a:rPr>
              <a:t>共 享 单 车</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0300" y="4434609"/>
            <a:ext cx="1638101" cy="1567561"/>
          </a:xfrm>
          <a:prstGeom prst="rect">
            <a:avLst/>
          </a:prstGeom>
        </p:spPr>
      </p:pic>
      <p:sp>
        <p:nvSpPr>
          <p:cNvPr id="9" name="文本框 8"/>
          <p:cNvSpPr txBox="1"/>
          <p:nvPr/>
        </p:nvSpPr>
        <p:spPr>
          <a:xfrm>
            <a:off x="5090879" y="4434609"/>
            <a:ext cx="4064000" cy="19389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深圳市宏博智软科技有限公司</a:t>
            </a:r>
            <a:endParaRPr lang="en-US" altLang="zh-CN" sz="2000"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2017-8-10</a:t>
            </a: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200000"/>
              </a:lnSpc>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716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anim calcmode="lin" valueType="num">
                                      <p:cBhvr>
                                        <p:cTn id="8" dur="400" fill="hold"/>
                                        <p:tgtEl>
                                          <p:spTgt spid="4"/>
                                        </p:tgtEl>
                                        <p:attrNameLst>
                                          <p:attrName>ppt_x</p:attrName>
                                        </p:attrNameLst>
                                      </p:cBhvr>
                                      <p:tavLst>
                                        <p:tav tm="0">
                                          <p:val>
                                            <p:strVal val="#ppt_x"/>
                                          </p:val>
                                        </p:tav>
                                        <p:tav tm="100000">
                                          <p:val>
                                            <p:strVal val="#ppt_x"/>
                                          </p:val>
                                        </p:tav>
                                      </p:tavLst>
                                    </p:anim>
                                    <p:anim calcmode="lin" valueType="num">
                                      <p:cBhvr>
                                        <p:cTn id="9" dur="4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DAD08A-D8D4-4837-A937-C70967BE4767}"/>
              </a:ext>
            </a:extLst>
          </p:cNvPr>
          <p:cNvSpPr>
            <a:spLocks noGrp="1"/>
          </p:cNvSpPr>
          <p:nvPr>
            <p:ph type="title"/>
          </p:nvPr>
        </p:nvSpPr>
        <p:spPr/>
        <p:txBody>
          <a:bodyPr/>
          <a:lstStyle/>
          <a:p>
            <a:r>
              <a:rPr lang="zh-CN" altLang="en-US" dirty="0"/>
              <a:t>前台功能</a:t>
            </a:r>
            <a:r>
              <a:rPr lang="en-US" altLang="zh-CN" dirty="0"/>
              <a:t>-</a:t>
            </a:r>
            <a:r>
              <a:rPr lang="zh-CN" altLang="en-US" dirty="0"/>
              <a:t>手机验证</a:t>
            </a:r>
          </a:p>
        </p:txBody>
      </p:sp>
      <p:sp>
        <p:nvSpPr>
          <p:cNvPr id="5" name="文本框 4">
            <a:extLst>
              <a:ext uri="{FF2B5EF4-FFF2-40B4-BE49-F238E27FC236}">
                <a16:creationId xmlns:a16="http://schemas.microsoft.com/office/drawing/2014/main" xmlns="" id="{1700496F-1206-4BA3-87FD-18EBC90C96BD}"/>
              </a:ext>
            </a:extLst>
          </p:cNvPr>
          <p:cNvSpPr txBox="1"/>
          <p:nvPr/>
        </p:nvSpPr>
        <p:spPr>
          <a:xfrm>
            <a:off x="7174520" y="1027522"/>
            <a:ext cx="3613722"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支持手机号登录，系统根据使用记录注册或登录已有账号</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输入手机号，点击获取验证码，系统将通过短信发送验证码至用户手机</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点击</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用车服务条款</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跳转到设定好的用车服务条款文章页面</a:t>
            </a:r>
          </a:p>
        </p:txBody>
      </p:sp>
      <p:pic>
        <p:nvPicPr>
          <p:cNvPr id="6" name="图片 5">
            <a:extLst>
              <a:ext uri="{FF2B5EF4-FFF2-40B4-BE49-F238E27FC236}">
                <a16:creationId xmlns:a16="http://schemas.microsoft.com/office/drawing/2014/main" xmlns="" id="{9094B35B-77CB-46F4-BAEF-22B59F11D3CB}"/>
              </a:ext>
            </a:extLst>
          </p:cNvPr>
          <p:cNvPicPr>
            <a:picLocks noChangeAspect="1"/>
          </p:cNvPicPr>
          <p:nvPr/>
        </p:nvPicPr>
        <p:blipFill>
          <a:blip r:embed="rId2"/>
          <a:stretch>
            <a:fillRect/>
          </a:stretch>
        </p:blipFill>
        <p:spPr>
          <a:xfrm>
            <a:off x="1894789" y="1027522"/>
            <a:ext cx="3080404" cy="5156462"/>
          </a:xfrm>
          <a:prstGeom prst="rect">
            <a:avLst/>
          </a:prstGeom>
        </p:spPr>
      </p:pic>
    </p:spTree>
    <p:extLst>
      <p:ext uri="{BB962C8B-B14F-4D97-AF65-F5344CB8AC3E}">
        <p14:creationId xmlns:p14="http://schemas.microsoft.com/office/powerpoint/2010/main" val="312483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DAD08A-D8D4-4837-A937-C70967BE4767}"/>
              </a:ext>
            </a:extLst>
          </p:cNvPr>
          <p:cNvSpPr>
            <a:spLocks noGrp="1"/>
          </p:cNvSpPr>
          <p:nvPr>
            <p:ph type="title"/>
          </p:nvPr>
        </p:nvSpPr>
        <p:spPr/>
        <p:txBody>
          <a:bodyPr/>
          <a:lstStyle/>
          <a:p>
            <a:r>
              <a:rPr lang="zh-CN" altLang="en-US" dirty="0"/>
              <a:t>前台功能</a:t>
            </a:r>
            <a:r>
              <a:rPr lang="en-US" altLang="zh-CN" dirty="0"/>
              <a:t>-</a:t>
            </a:r>
            <a:r>
              <a:rPr lang="zh-CN" altLang="en-US" dirty="0"/>
              <a:t>首页</a:t>
            </a:r>
          </a:p>
        </p:txBody>
      </p:sp>
      <p:sp>
        <p:nvSpPr>
          <p:cNvPr id="6" name="文本框 5">
            <a:extLst>
              <a:ext uri="{FF2B5EF4-FFF2-40B4-BE49-F238E27FC236}">
                <a16:creationId xmlns:a16="http://schemas.microsoft.com/office/drawing/2014/main" xmlns="" id="{0DAA0D54-B4F6-4420-91AA-C15191B04424}"/>
              </a:ext>
            </a:extLst>
          </p:cNvPr>
          <p:cNvSpPr txBox="1"/>
          <p:nvPr/>
        </p:nvSpPr>
        <p:spPr>
          <a:xfrm>
            <a:off x="7174520" y="1027522"/>
            <a:ext cx="3613722"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该界面实时显示当先区域地图与在线单车</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状态栏左按钮或测滑呼出用户菜单，可显示用户基本信息，以及担任各种二级功能界面入口</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右按钮跳转到活动文章页面</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可对地图进行放大、缩小、拖动、定位操作</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点击扫码开锁跳转到扫码页面</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1" name="图片 10" descr="图片包含 文字, 地图&#10;&#10;已生成极高可信度的说明">
            <a:extLst>
              <a:ext uri="{FF2B5EF4-FFF2-40B4-BE49-F238E27FC236}">
                <a16:creationId xmlns:a16="http://schemas.microsoft.com/office/drawing/2014/main" xmlns="" id="{19CE1B83-A915-461B-980B-D5299E41F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1010" y="1030599"/>
            <a:ext cx="2865018" cy="5093364"/>
          </a:xfrm>
          <a:prstGeom prst="rect">
            <a:avLst/>
          </a:prstGeom>
        </p:spPr>
      </p:pic>
      <p:pic>
        <p:nvPicPr>
          <p:cNvPr id="12" name="图片 11">
            <a:extLst>
              <a:ext uri="{FF2B5EF4-FFF2-40B4-BE49-F238E27FC236}">
                <a16:creationId xmlns:a16="http://schemas.microsoft.com/office/drawing/2014/main" xmlns="" id="{8F525BB2-37BC-4BE4-997C-C1582D92F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170" y="1030600"/>
            <a:ext cx="2865016" cy="5093364"/>
          </a:xfrm>
          <a:prstGeom prst="rect">
            <a:avLst/>
          </a:prstGeom>
        </p:spPr>
      </p:pic>
    </p:spTree>
    <p:extLst>
      <p:ext uri="{BB962C8B-B14F-4D97-AF65-F5344CB8AC3E}">
        <p14:creationId xmlns:p14="http://schemas.microsoft.com/office/powerpoint/2010/main" val="2673566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B094ADA-B4B0-4911-99D3-501E890777B1}"/>
              </a:ext>
            </a:extLst>
          </p:cNvPr>
          <p:cNvSpPr>
            <a:spLocks noGrp="1"/>
          </p:cNvSpPr>
          <p:nvPr>
            <p:ph type="title"/>
          </p:nvPr>
        </p:nvSpPr>
        <p:spPr/>
        <p:txBody>
          <a:bodyPr/>
          <a:lstStyle/>
          <a:p>
            <a:r>
              <a:rPr lang="zh-CN" altLang="en-US" dirty="0"/>
              <a:t>前台功能</a:t>
            </a:r>
            <a:r>
              <a:rPr lang="en-US" altLang="zh-CN" dirty="0"/>
              <a:t>-</a:t>
            </a:r>
            <a:r>
              <a:rPr lang="zh-CN" altLang="en-US" dirty="0"/>
              <a:t>钱包</a:t>
            </a:r>
          </a:p>
        </p:txBody>
      </p:sp>
      <p:pic>
        <p:nvPicPr>
          <p:cNvPr id="4" name="图片 3" descr="图片包含 屏幕截图&#10;&#10;已生成极高可信度的说明">
            <a:extLst>
              <a:ext uri="{FF2B5EF4-FFF2-40B4-BE49-F238E27FC236}">
                <a16:creationId xmlns:a16="http://schemas.microsoft.com/office/drawing/2014/main" xmlns="" id="{2D12571B-EBE0-4204-BEFD-69F35CA50D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0368" y="998858"/>
            <a:ext cx="2926093" cy="5201942"/>
          </a:xfrm>
          <a:prstGeom prst="rect">
            <a:avLst/>
          </a:prstGeom>
        </p:spPr>
      </p:pic>
      <p:sp>
        <p:nvSpPr>
          <p:cNvPr id="5" name="文本框 4">
            <a:extLst>
              <a:ext uri="{FF2B5EF4-FFF2-40B4-BE49-F238E27FC236}">
                <a16:creationId xmlns:a16="http://schemas.microsoft.com/office/drawing/2014/main" xmlns="" id="{8501773F-38FC-47BF-91DD-F9A3AA43B342}"/>
              </a:ext>
            </a:extLst>
          </p:cNvPr>
          <p:cNvSpPr txBox="1"/>
          <p:nvPr/>
        </p:nvSpPr>
        <p:spPr>
          <a:xfrm>
            <a:off x="7174520" y="1027522"/>
            <a:ext cx="3613722"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主要显示当前账户余额，中间显示用车卷数量，末端显示押金状态</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状态栏右上角跳转至交易明细功能界面</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点击正中充值按钮跳转至充值功能界面</a:t>
            </a:r>
          </a:p>
        </p:txBody>
      </p:sp>
    </p:spTree>
    <p:extLst>
      <p:ext uri="{BB962C8B-B14F-4D97-AF65-F5344CB8AC3E}">
        <p14:creationId xmlns:p14="http://schemas.microsoft.com/office/powerpoint/2010/main" val="1171630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C02290-FC0D-40B1-B9E2-294DAC2982C8}"/>
              </a:ext>
            </a:extLst>
          </p:cNvPr>
          <p:cNvSpPr>
            <a:spLocks noGrp="1"/>
          </p:cNvSpPr>
          <p:nvPr>
            <p:ph type="title"/>
          </p:nvPr>
        </p:nvSpPr>
        <p:spPr/>
        <p:txBody>
          <a:bodyPr/>
          <a:lstStyle/>
          <a:p>
            <a:r>
              <a:rPr lang="zh-CN" altLang="en-US" dirty="0"/>
              <a:t>前台功能</a:t>
            </a:r>
            <a:r>
              <a:rPr lang="en-US" altLang="zh-CN" dirty="0"/>
              <a:t>-</a:t>
            </a:r>
            <a:r>
              <a:rPr lang="zh-CN" altLang="en-US" dirty="0"/>
              <a:t>交易明细</a:t>
            </a:r>
          </a:p>
        </p:txBody>
      </p:sp>
      <p:pic>
        <p:nvPicPr>
          <p:cNvPr id="6" name="图片 5" descr="图片包含 屏幕截图&#10;&#10;已生成极高可信度的说明">
            <a:extLst>
              <a:ext uri="{FF2B5EF4-FFF2-40B4-BE49-F238E27FC236}">
                <a16:creationId xmlns:a16="http://schemas.microsoft.com/office/drawing/2014/main" xmlns="" id="{823FD660-2D97-4187-AE45-18BD51B93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9831" y="970860"/>
            <a:ext cx="2921776" cy="5194270"/>
          </a:xfrm>
          <a:prstGeom prst="rect">
            <a:avLst/>
          </a:prstGeom>
        </p:spPr>
      </p:pic>
      <p:sp>
        <p:nvSpPr>
          <p:cNvPr id="7" name="文本框 6">
            <a:extLst>
              <a:ext uri="{FF2B5EF4-FFF2-40B4-BE49-F238E27FC236}">
                <a16:creationId xmlns:a16="http://schemas.microsoft.com/office/drawing/2014/main" xmlns="" id="{78DC4054-915A-4D3A-9E1C-33A6AC047158}"/>
              </a:ext>
            </a:extLst>
          </p:cNvPr>
          <p:cNvSpPr txBox="1"/>
          <p:nvPr/>
        </p:nvSpPr>
        <p:spPr>
          <a:xfrm>
            <a:off x="7174520" y="1027522"/>
            <a:ext cx="3613722" cy="17054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该页面可切换显示消费明细以及充值明细</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暂时为空的页面会显示记录为空提示</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descr="图片包含 屏幕截图&#10;&#10;已生成极高可信度的说明">
            <a:extLst>
              <a:ext uri="{FF2B5EF4-FFF2-40B4-BE49-F238E27FC236}">
                <a16:creationId xmlns:a16="http://schemas.microsoft.com/office/drawing/2014/main" xmlns="" id="{8B820FBF-3BE4-47D3-BB70-5B8CF8014B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53" y="976281"/>
            <a:ext cx="2918728" cy="5188849"/>
          </a:xfrm>
          <a:prstGeom prst="rect">
            <a:avLst/>
          </a:prstGeom>
        </p:spPr>
      </p:pic>
    </p:spTree>
    <p:extLst>
      <p:ext uri="{BB962C8B-B14F-4D97-AF65-F5344CB8AC3E}">
        <p14:creationId xmlns:p14="http://schemas.microsoft.com/office/powerpoint/2010/main" val="821190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C02290-FC0D-40B1-B9E2-294DAC2982C8}"/>
              </a:ext>
            </a:extLst>
          </p:cNvPr>
          <p:cNvSpPr>
            <a:spLocks noGrp="1"/>
          </p:cNvSpPr>
          <p:nvPr>
            <p:ph type="title"/>
          </p:nvPr>
        </p:nvSpPr>
        <p:spPr/>
        <p:txBody>
          <a:bodyPr/>
          <a:lstStyle/>
          <a:p>
            <a:r>
              <a:rPr lang="zh-CN" altLang="en-US" dirty="0"/>
              <a:t>前台功能</a:t>
            </a:r>
            <a:r>
              <a:rPr lang="en-US" altLang="zh-CN" dirty="0"/>
              <a:t>-</a:t>
            </a:r>
            <a:r>
              <a:rPr lang="zh-CN" altLang="en-US" dirty="0"/>
              <a:t>充值</a:t>
            </a:r>
          </a:p>
        </p:txBody>
      </p:sp>
      <p:grpSp>
        <p:nvGrpSpPr>
          <p:cNvPr id="13" name="组合 12">
            <a:extLst>
              <a:ext uri="{FF2B5EF4-FFF2-40B4-BE49-F238E27FC236}">
                <a16:creationId xmlns:a16="http://schemas.microsoft.com/office/drawing/2014/main" xmlns="" id="{E04C037D-9AB9-4E0A-B24E-67BA3CCF3F26}"/>
              </a:ext>
            </a:extLst>
          </p:cNvPr>
          <p:cNvGrpSpPr/>
          <p:nvPr/>
        </p:nvGrpSpPr>
        <p:grpSpPr>
          <a:xfrm>
            <a:off x="482876" y="1334363"/>
            <a:ext cx="7791616" cy="4487596"/>
            <a:chOff x="357041" y="1460198"/>
            <a:chExt cx="7348392" cy="4261872"/>
          </a:xfrm>
        </p:grpSpPr>
        <p:pic>
          <p:nvPicPr>
            <p:cNvPr id="4" name="图片 3" descr="图片包含 屏幕截图&#10;&#10;已生成极高可信度的说明">
              <a:extLst>
                <a:ext uri="{FF2B5EF4-FFF2-40B4-BE49-F238E27FC236}">
                  <a16:creationId xmlns:a16="http://schemas.microsoft.com/office/drawing/2014/main" xmlns="" id="{E7A4B16A-FBEA-4615-A7C5-7E87492478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041" y="1460198"/>
              <a:ext cx="2397304" cy="4261872"/>
            </a:xfrm>
            <a:prstGeom prst="rect">
              <a:avLst/>
            </a:prstGeom>
          </p:spPr>
        </p:pic>
        <p:grpSp>
          <p:nvGrpSpPr>
            <p:cNvPr id="12" name="组合 11">
              <a:extLst>
                <a:ext uri="{FF2B5EF4-FFF2-40B4-BE49-F238E27FC236}">
                  <a16:creationId xmlns:a16="http://schemas.microsoft.com/office/drawing/2014/main" xmlns="" id="{19E45584-4305-4B36-BC7C-540FD58928B6}"/>
                </a:ext>
              </a:extLst>
            </p:cNvPr>
            <p:cNvGrpSpPr/>
            <p:nvPr/>
          </p:nvGrpSpPr>
          <p:grpSpPr>
            <a:xfrm>
              <a:off x="2832585" y="1460198"/>
              <a:ext cx="4872848" cy="4261872"/>
              <a:chOff x="2832585" y="1460198"/>
              <a:chExt cx="4872848" cy="4261872"/>
            </a:xfrm>
          </p:grpSpPr>
          <p:pic>
            <p:nvPicPr>
              <p:cNvPr id="8" name="图片 7" descr="图片包含 屏幕截图, 文字&#10;&#10;已生成极高可信度的说明">
                <a:extLst>
                  <a:ext uri="{FF2B5EF4-FFF2-40B4-BE49-F238E27FC236}">
                    <a16:creationId xmlns:a16="http://schemas.microsoft.com/office/drawing/2014/main" xmlns="" id="{A8278F50-608B-49CA-BBB4-972FEE70B5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2585" y="1460198"/>
                <a:ext cx="2397304" cy="4261872"/>
              </a:xfrm>
              <a:prstGeom prst="rect">
                <a:avLst/>
              </a:prstGeom>
            </p:spPr>
          </p:pic>
          <p:pic>
            <p:nvPicPr>
              <p:cNvPr id="11" name="图片 10" descr="图片包含 屏幕截图&#10;&#10;已生成极高可信度的说明">
                <a:extLst>
                  <a:ext uri="{FF2B5EF4-FFF2-40B4-BE49-F238E27FC236}">
                    <a16:creationId xmlns:a16="http://schemas.microsoft.com/office/drawing/2014/main" xmlns="" id="{0A701640-2EA2-45A0-BF2F-516CCDFB74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129" y="1460198"/>
                <a:ext cx="2397304" cy="4261872"/>
              </a:xfrm>
              <a:prstGeom prst="rect">
                <a:avLst/>
              </a:prstGeom>
            </p:spPr>
          </p:pic>
        </p:grpSp>
      </p:grpSp>
      <p:sp>
        <p:nvSpPr>
          <p:cNvPr id="15" name="文本框 14">
            <a:extLst>
              <a:ext uri="{FF2B5EF4-FFF2-40B4-BE49-F238E27FC236}">
                <a16:creationId xmlns:a16="http://schemas.microsoft.com/office/drawing/2014/main" xmlns="" id="{460BF3C8-7076-4B4A-80DA-647CB7ABF3F7}"/>
              </a:ext>
            </a:extLst>
          </p:cNvPr>
          <p:cNvSpPr txBox="1"/>
          <p:nvPr/>
        </p:nvSpPr>
        <p:spPr>
          <a:xfrm>
            <a:off x="8674217" y="1535078"/>
            <a:ext cx="2852765"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余额充值与押金充值界面大同小异，显示选择充值信息以及支付方式</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点击确定按钮将支付订单处理交付到对应支付商平台，支付成功后显示结果界面</a:t>
            </a:r>
          </a:p>
        </p:txBody>
      </p:sp>
    </p:spTree>
    <p:extLst>
      <p:ext uri="{BB962C8B-B14F-4D97-AF65-F5344CB8AC3E}">
        <p14:creationId xmlns:p14="http://schemas.microsoft.com/office/powerpoint/2010/main" val="159106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C02290-FC0D-40B1-B9E2-294DAC2982C8}"/>
              </a:ext>
            </a:extLst>
          </p:cNvPr>
          <p:cNvSpPr>
            <a:spLocks noGrp="1"/>
          </p:cNvSpPr>
          <p:nvPr>
            <p:ph type="title"/>
          </p:nvPr>
        </p:nvSpPr>
        <p:spPr/>
        <p:txBody>
          <a:bodyPr/>
          <a:lstStyle/>
          <a:p>
            <a:r>
              <a:rPr lang="zh-CN" altLang="en-US" dirty="0"/>
              <a:t>前台功能</a:t>
            </a:r>
            <a:r>
              <a:rPr lang="en-US" altLang="zh-CN" dirty="0"/>
              <a:t>-</a:t>
            </a:r>
            <a:r>
              <a:rPr lang="zh-CN" altLang="en-US" dirty="0"/>
              <a:t>交易明细</a:t>
            </a:r>
          </a:p>
        </p:txBody>
      </p:sp>
      <p:pic>
        <p:nvPicPr>
          <p:cNvPr id="6" name="图片 5" descr="图片包含 屏幕截图&#10;&#10;已生成极高可信度的说明">
            <a:extLst>
              <a:ext uri="{FF2B5EF4-FFF2-40B4-BE49-F238E27FC236}">
                <a16:creationId xmlns:a16="http://schemas.microsoft.com/office/drawing/2014/main" xmlns="" id="{823FD660-2D97-4187-AE45-18BD51B93D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9831" y="970860"/>
            <a:ext cx="2921776" cy="5194270"/>
          </a:xfrm>
          <a:prstGeom prst="rect">
            <a:avLst/>
          </a:prstGeom>
        </p:spPr>
      </p:pic>
      <p:sp>
        <p:nvSpPr>
          <p:cNvPr id="7" name="文本框 6">
            <a:extLst>
              <a:ext uri="{FF2B5EF4-FFF2-40B4-BE49-F238E27FC236}">
                <a16:creationId xmlns:a16="http://schemas.microsoft.com/office/drawing/2014/main" xmlns="" id="{78DC4054-915A-4D3A-9E1C-33A6AC047158}"/>
              </a:ext>
            </a:extLst>
          </p:cNvPr>
          <p:cNvSpPr txBox="1"/>
          <p:nvPr/>
        </p:nvSpPr>
        <p:spPr>
          <a:xfrm>
            <a:off x="7174520" y="1027522"/>
            <a:ext cx="3613722" cy="17054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该页面可切换显示消费明细以及充值明细</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暂时为空的页面会显示记录为空提示</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descr="图片包含 屏幕截图&#10;&#10;已生成极高可信度的说明">
            <a:extLst>
              <a:ext uri="{FF2B5EF4-FFF2-40B4-BE49-F238E27FC236}">
                <a16:creationId xmlns:a16="http://schemas.microsoft.com/office/drawing/2014/main" xmlns="" id="{8B820FBF-3BE4-47D3-BB70-5B8CF8014B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53" y="976281"/>
            <a:ext cx="2918728" cy="5188849"/>
          </a:xfrm>
          <a:prstGeom prst="rect">
            <a:avLst/>
          </a:prstGeom>
        </p:spPr>
      </p:pic>
    </p:spTree>
    <p:extLst>
      <p:ext uri="{BB962C8B-B14F-4D97-AF65-F5344CB8AC3E}">
        <p14:creationId xmlns:p14="http://schemas.microsoft.com/office/powerpoint/2010/main" val="1456690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93122C-0E51-45B2-9F3B-5A4EC29C4ED6}"/>
              </a:ext>
            </a:extLst>
          </p:cNvPr>
          <p:cNvSpPr>
            <a:spLocks noGrp="1"/>
          </p:cNvSpPr>
          <p:nvPr>
            <p:ph type="title"/>
          </p:nvPr>
        </p:nvSpPr>
        <p:spPr/>
        <p:txBody>
          <a:bodyPr/>
          <a:lstStyle/>
          <a:p>
            <a:r>
              <a:rPr lang="zh-CN" altLang="en-US" dirty="0"/>
              <a:t>前台功能</a:t>
            </a:r>
            <a:r>
              <a:rPr lang="en-US" altLang="zh-CN" dirty="0"/>
              <a:t>-</a:t>
            </a:r>
            <a:r>
              <a:rPr lang="zh-CN" altLang="en-US" dirty="0"/>
              <a:t>扫码</a:t>
            </a:r>
          </a:p>
        </p:txBody>
      </p:sp>
      <p:pic>
        <p:nvPicPr>
          <p:cNvPr id="4" name="图片 3" descr="图片包含 物体&#10;&#10;已生成高可信度的说明">
            <a:extLst>
              <a:ext uri="{FF2B5EF4-FFF2-40B4-BE49-F238E27FC236}">
                <a16:creationId xmlns:a16="http://schemas.microsoft.com/office/drawing/2014/main" xmlns="" id="{2C19CADF-322C-48D2-8C81-4533ECE31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0574" y="998289"/>
            <a:ext cx="2913646" cy="5179815"/>
          </a:xfrm>
          <a:prstGeom prst="rect">
            <a:avLst/>
          </a:prstGeom>
        </p:spPr>
      </p:pic>
      <p:sp>
        <p:nvSpPr>
          <p:cNvPr id="7" name="文本框 6">
            <a:extLst>
              <a:ext uri="{FF2B5EF4-FFF2-40B4-BE49-F238E27FC236}">
                <a16:creationId xmlns:a16="http://schemas.microsoft.com/office/drawing/2014/main" xmlns="" id="{50969CEF-9EF4-4ADE-B723-7F3AC83F7DC2}"/>
              </a:ext>
            </a:extLst>
          </p:cNvPr>
          <p:cNvSpPr txBox="1"/>
          <p:nvPr/>
        </p:nvSpPr>
        <p:spPr>
          <a:xfrm>
            <a:off x="7174520" y="1027522"/>
            <a:ext cx="3613722"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点击扫码帮助跳转到扫码帮助文章页面</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扫码时可以点击手电按钮打开闪光灯辅助照明</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9781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93122C-0E51-45B2-9F3B-5A4EC29C4ED6}"/>
              </a:ext>
            </a:extLst>
          </p:cNvPr>
          <p:cNvSpPr>
            <a:spLocks noGrp="1"/>
          </p:cNvSpPr>
          <p:nvPr>
            <p:ph type="title"/>
          </p:nvPr>
        </p:nvSpPr>
        <p:spPr/>
        <p:txBody>
          <a:bodyPr/>
          <a:lstStyle/>
          <a:p>
            <a:r>
              <a:rPr lang="zh-CN" altLang="en-US" dirty="0"/>
              <a:t>前台功能</a:t>
            </a:r>
            <a:r>
              <a:rPr lang="en-US" altLang="zh-CN" dirty="0"/>
              <a:t>-</a:t>
            </a:r>
            <a:r>
              <a:rPr lang="zh-CN" altLang="en-US" dirty="0"/>
              <a:t>用车与支付</a:t>
            </a:r>
          </a:p>
        </p:txBody>
      </p:sp>
      <p:sp>
        <p:nvSpPr>
          <p:cNvPr id="6" name="文本框 5">
            <a:extLst>
              <a:ext uri="{FF2B5EF4-FFF2-40B4-BE49-F238E27FC236}">
                <a16:creationId xmlns:a16="http://schemas.microsoft.com/office/drawing/2014/main" xmlns="" id="{BDE3BD6B-8590-4925-8DC4-D8F265DEE573}"/>
              </a:ext>
            </a:extLst>
          </p:cNvPr>
          <p:cNvSpPr txBox="1"/>
          <p:nvPr/>
        </p:nvSpPr>
        <p:spPr>
          <a:xfrm>
            <a:off x="7174520" y="1027522"/>
            <a:ext cx="3613722"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用车中功能界面显示骑行路径与消耗信息、费用信息</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关锁后跳转到支付功能界面</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支付功能界面显示费用详情以及总费用</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descr="图片包含 屏幕截图&#10;&#10;已生成极高可信度的说明">
            <a:extLst>
              <a:ext uri="{FF2B5EF4-FFF2-40B4-BE49-F238E27FC236}">
                <a16:creationId xmlns:a16="http://schemas.microsoft.com/office/drawing/2014/main" xmlns="" id="{24744699-FB6D-4DFF-82DF-9C8B0F4A6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3032" y="1027522"/>
            <a:ext cx="2881023" cy="5121819"/>
          </a:xfrm>
          <a:prstGeom prst="rect">
            <a:avLst/>
          </a:prstGeom>
        </p:spPr>
      </p:pic>
      <p:pic>
        <p:nvPicPr>
          <p:cNvPr id="10" name="图片 9" descr="图片包含 文字, 地图&#10;&#10;已生成极高可信度的说明">
            <a:extLst>
              <a:ext uri="{FF2B5EF4-FFF2-40B4-BE49-F238E27FC236}">
                <a16:creationId xmlns:a16="http://schemas.microsoft.com/office/drawing/2014/main" xmlns="" id="{AD8C1AC3-F478-4D7F-A1E8-6D1D439662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193" y="1027522"/>
            <a:ext cx="2897579" cy="5151252"/>
          </a:xfrm>
          <a:prstGeom prst="rect">
            <a:avLst/>
          </a:prstGeom>
        </p:spPr>
      </p:pic>
    </p:spTree>
    <p:extLst>
      <p:ext uri="{BB962C8B-B14F-4D97-AF65-F5344CB8AC3E}">
        <p14:creationId xmlns:p14="http://schemas.microsoft.com/office/powerpoint/2010/main" val="2387817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93122C-0E51-45B2-9F3B-5A4EC29C4ED6}"/>
              </a:ext>
            </a:extLst>
          </p:cNvPr>
          <p:cNvSpPr>
            <a:spLocks noGrp="1"/>
          </p:cNvSpPr>
          <p:nvPr>
            <p:ph type="title"/>
          </p:nvPr>
        </p:nvSpPr>
        <p:spPr/>
        <p:txBody>
          <a:bodyPr/>
          <a:lstStyle/>
          <a:p>
            <a:r>
              <a:rPr lang="zh-CN" altLang="en-US" dirty="0"/>
              <a:t>前台功能</a:t>
            </a:r>
            <a:r>
              <a:rPr lang="en-US" altLang="zh-CN" dirty="0"/>
              <a:t>-</a:t>
            </a:r>
            <a:r>
              <a:rPr lang="zh-CN" altLang="en-US" dirty="0"/>
              <a:t>行程记录</a:t>
            </a:r>
          </a:p>
        </p:txBody>
      </p:sp>
      <p:grpSp>
        <p:nvGrpSpPr>
          <p:cNvPr id="8" name="组合 7">
            <a:extLst>
              <a:ext uri="{FF2B5EF4-FFF2-40B4-BE49-F238E27FC236}">
                <a16:creationId xmlns:a16="http://schemas.microsoft.com/office/drawing/2014/main" xmlns="" id="{829E9363-CCB8-4729-B547-A01320432CD6}"/>
              </a:ext>
            </a:extLst>
          </p:cNvPr>
          <p:cNvGrpSpPr/>
          <p:nvPr/>
        </p:nvGrpSpPr>
        <p:grpSpPr>
          <a:xfrm>
            <a:off x="668519" y="1034506"/>
            <a:ext cx="5880145" cy="5137694"/>
            <a:chOff x="988559" y="188686"/>
            <a:chExt cx="7849053" cy="6858000"/>
          </a:xfrm>
        </p:grpSpPr>
        <p:pic>
          <p:nvPicPr>
            <p:cNvPr id="5" name="图片 4" descr="图片包含 屏幕截图&#10;&#10;已生成极高可信度的说明">
              <a:extLst>
                <a:ext uri="{FF2B5EF4-FFF2-40B4-BE49-F238E27FC236}">
                  <a16:creationId xmlns:a16="http://schemas.microsoft.com/office/drawing/2014/main" xmlns="" id="{9F804A10-7DC3-430F-8FDC-2D4F84FBFA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559" y="188686"/>
              <a:ext cx="3857625" cy="6858000"/>
            </a:xfrm>
            <a:prstGeom prst="rect">
              <a:avLst/>
            </a:prstGeom>
          </p:spPr>
        </p:pic>
        <p:pic>
          <p:nvPicPr>
            <p:cNvPr id="7" name="图片 6" descr="图片包含 文字, 地图&#10;&#10;已生成极高可信度的说明">
              <a:extLst>
                <a:ext uri="{FF2B5EF4-FFF2-40B4-BE49-F238E27FC236}">
                  <a16:creationId xmlns:a16="http://schemas.microsoft.com/office/drawing/2014/main" xmlns="" id="{86E7C0FB-8F96-473E-B82E-83513D79D3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9987" y="188686"/>
              <a:ext cx="3857625" cy="6858000"/>
            </a:xfrm>
            <a:prstGeom prst="rect">
              <a:avLst/>
            </a:prstGeom>
          </p:spPr>
        </p:pic>
      </p:grpSp>
      <p:sp>
        <p:nvSpPr>
          <p:cNvPr id="9" name="文本框 8">
            <a:extLst>
              <a:ext uri="{FF2B5EF4-FFF2-40B4-BE49-F238E27FC236}">
                <a16:creationId xmlns:a16="http://schemas.microsoft.com/office/drawing/2014/main" xmlns="" id="{B855EA7B-F694-4B36-B712-607F813730E3}"/>
              </a:ext>
            </a:extLst>
          </p:cNvPr>
          <p:cNvSpPr txBox="1"/>
          <p:nvPr/>
        </p:nvSpPr>
        <p:spPr>
          <a:xfrm>
            <a:off x="7174520" y="1027522"/>
            <a:ext cx="3613722"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行程记录界面显示所有行程的状态以及关键信息</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点击行单条行程记录信息打开详细行程记录页面，详细行程记录里显示骑行轨迹、里程、费用、消耗等行程信息</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0243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93122C-0E51-45B2-9F3B-5A4EC29C4ED6}"/>
              </a:ext>
            </a:extLst>
          </p:cNvPr>
          <p:cNvSpPr>
            <a:spLocks noGrp="1"/>
          </p:cNvSpPr>
          <p:nvPr>
            <p:ph type="title"/>
          </p:nvPr>
        </p:nvSpPr>
        <p:spPr/>
        <p:txBody>
          <a:bodyPr/>
          <a:lstStyle/>
          <a:p>
            <a:r>
              <a:rPr lang="zh-CN" altLang="en-US" dirty="0"/>
              <a:t>前台功能</a:t>
            </a:r>
            <a:r>
              <a:rPr lang="en-US" altLang="zh-CN" dirty="0"/>
              <a:t>-</a:t>
            </a:r>
            <a:r>
              <a:rPr lang="zh-CN" altLang="en-US" dirty="0"/>
              <a:t>报修</a:t>
            </a:r>
          </a:p>
        </p:txBody>
      </p:sp>
      <p:pic>
        <p:nvPicPr>
          <p:cNvPr id="5" name="图片 4" descr="图片包含 屏幕截图&#10;&#10;已生成极高可信度的说明">
            <a:extLst>
              <a:ext uri="{FF2B5EF4-FFF2-40B4-BE49-F238E27FC236}">
                <a16:creationId xmlns:a16="http://schemas.microsoft.com/office/drawing/2014/main" xmlns="" id="{D662C50A-D443-4325-9B2A-5D2D0CB4CA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3753" y="1027522"/>
            <a:ext cx="2861072" cy="5086350"/>
          </a:xfrm>
          <a:prstGeom prst="rect">
            <a:avLst/>
          </a:prstGeom>
        </p:spPr>
      </p:pic>
      <p:sp>
        <p:nvSpPr>
          <p:cNvPr id="6" name="文本框 5">
            <a:extLst>
              <a:ext uri="{FF2B5EF4-FFF2-40B4-BE49-F238E27FC236}">
                <a16:creationId xmlns:a16="http://schemas.microsoft.com/office/drawing/2014/main" xmlns="" id="{F3578AD4-03FE-45A2-A1F0-79566226A460}"/>
              </a:ext>
            </a:extLst>
          </p:cNvPr>
          <p:cNvSpPr txBox="1"/>
          <p:nvPr/>
        </p:nvSpPr>
        <p:spPr>
          <a:xfrm>
            <a:off x="7174520" y="1027522"/>
            <a:ext cx="3613722"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该页面显示八类常见位置报修问题，并可根据实际情况更新</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点选位置后，将显示对应位置的详细问题选项</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选择详细选项后，保修则完成</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703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39559" y="1926764"/>
            <a:ext cx="511996" cy="511917"/>
            <a:chOff x="3505086" y="1235922"/>
            <a:chExt cx="511996" cy="511917"/>
          </a:xfrm>
        </p:grpSpPr>
        <p:sp>
          <p:nvSpPr>
            <p:cNvPr id="4" name="椭圆 3"/>
            <p:cNvSpPr/>
            <p:nvPr/>
          </p:nvSpPr>
          <p:spPr>
            <a:xfrm>
              <a:off x="3505086" y="1235922"/>
              <a:ext cx="511996" cy="51191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文本框 77"/>
            <p:cNvSpPr txBox="1"/>
            <p:nvPr/>
          </p:nvSpPr>
          <p:spPr>
            <a:xfrm>
              <a:off x="3556427" y="1307215"/>
              <a:ext cx="415265" cy="369332"/>
            </a:xfrm>
            <a:prstGeom prst="rect">
              <a:avLst/>
            </a:prstGeom>
            <a:noFill/>
          </p:spPr>
          <p:txBody>
            <a:bodyPr wrap="square" rtlCol="0">
              <a:spAutoFit/>
            </a:bodyPr>
            <a:lstStyle/>
            <a:p>
              <a:pPr algn="ctr"/>
              <a:r>
                <a:rPr lang="en-US" altLang="zh-CN" b="1" dirty="0">
                  <a:solidFill>
                    <a:schemeClr val="bg1"/>
                  </a:solidFill>
                  <a:latin typeface="微软雅黑" pitchFamily="34" charset="-122"/>
                  <a:ea typeface="微软雅黑" pitchFamily="34" charset="-122"/>
                </a:rPr>
                <a:t>1</a:t>
              </a:r>
            </a:p>
          </p:txBody>
        </p:sp>
      </p:grpSp>
      <p:sp>
        <p:nvSpPr>
          <p:cNvPr id="6" name="TextBox 72"/>
          <p:cNvSpPr txBox="1"/>
          <p:nvPr/>
        </p:nvSpPr>
        <p:spPr>
          <a:xfrm>
            <a:off x="5340801" y="1951890"/>
            <a:ext cx="357804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37">
              <a:defRPr/>
            </a:pPr>
            <a:r>
              <a:rPr lang="zh-CN" altLang="en-US" sz="2400" kern="0" dirty="0">
                <a:solidFill>
                  <a:sysClr val="windowText" lastClr="000000">
                    <a:lumMod val="65000"/>
                    <a:lumOff val="35000"/>
                  </a:sysClr>
                </a:solidFill>
                <a:latin typeface="Arial" pitchFamily="34" charset="0"/>
                <a:ea typeface="微软雅黑" pitchFamily="34" charset="-122"/>
                <a:cs typeface="Arial" pitchFamily="34" charset="0"/>
              </a:rPr>
              <a:t>产品定位</a:t>
            </a:r>
            <a:endParaRPr lang="en-US" altLang="zh-CN" sz="2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grpSp>
        <p:nvGrpSpPr>
          <p:cNvPr id="7" name="组合 6"/>
          <p:cNvGrpSpPr/>
          <p:nvPr/>
        </p:nvGrpSpPr>
        <p:grpSpPr>
          <a:xfrm>
            <a:off x="4921594" y="2558946"/>
            <a:ext cx="511995" cy="511917"/>
            <a:chOff x="3887121" y="1868104"/>
            <a:chExt cx="511995" cy="511917"/>
          </a:xfrm>
        </p:grpSpPr>
        <p:sp>
          <p:nvSpPr>
            <p:cNvPr id="8" name="椭圆 7"/>
            <p:cNvSpPr/>
            <p:nvPr/>
          </p:nvSpPr>
          <p:spPr>
            <a:xfrm>
              <a:off x="3887121" y="1868104"/>
              <a:ext cx="511995" cy="51191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文本框 77"/>
            <p:cNvSpPr txBox="1"/>
            <p:nvPr/>
          </p:nvSpPr>
          <p:spPr>
            <a:xfrm>
              <a:off x="3938464" y="1939396"/>
              <a:ext cx="415265" cy="369332"/>
            </a:xfrm>
            <a:prstGeom prst="rect">
              <a:avLst/>
            </a:prstGeom>
            <a:noFill/>
          </p:spPr>
          <p:txBody>
            <a:bodyPr wrap="square" rtlCol="0">
              <a:spAutoFit/>
            </a:bodyPr>
            <a:lstStyle/>
            <a:p>
              <a:pPr algn="ctr"/>
              <a:r>
                <a:rPr lang="en-US" altLang="zh-CN" b="1" dirty="0">
                  <a:solidFill>
                    <a:schemeClr val="bg1"/>
                  </a:solidFill>
                  <a:latin typeface="微软雅黑" pitchFamily="34" charset="-122"/>
                  <a:ea typeface="微软雅黑" pitchFamily="34" charset="-122"/>
                </a:rPr>
                <a:t>2</a:t>
              </a:r>
            </a:p>
          </p:txBody>
        </p:sp>
      </p:grpSp>
      <p:sp>
        <p:nvSpPr>
          <p:cNvPr id="10" name="TextBox 72"/>
          <p:cNvSpPr txBox="1"/>
          <p:nvPr/>
        </p:nvSpPr>
        <p:spPr>
          <a:xfrm>
            <a:off x="5602527" y="2548176"/>
            <a:ext cx="367635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37">
              <a:defRPr/>
            </a:pPr>
            <a:r>
              <a:rPr lang="zh-CN" altLang="en-US" sz="2400" kern="0" dirty="0">
                <a:solidFill>
                  <a:sysClr val="windowText" lastClr="000000">
                    <a:lumMod val="65000"/>
                    <a:lumOff val="35000"/>
                  </a:sysClr>
                </a:solidFill>
                <a:latin typeface="Arial" pitchFamily="34" charset="0"/>
                <a:ea typeface="微软雅黑" pitchFamily="34" charset="-122"/>
                <a:cs typeface="Arial" pitchFamily="34" charset="0"/>
              </a:rPr>
              <a:t>产品结构</a:t>
            </a:r>
            <a:endParaRPr lang="en-US" altLang="zh-CN" sz="2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grpSp>
        <p:nvGrpSpPr>
          <p:cNvPr id="11" name="组合 10"/>
          <p:cNvGrpSpPr/>
          <p:nvPr/>
        </p:nvGrpSpPr>
        <p:grpSpPr>
          <a:xfrm>
            <a:off x="5111695" y="3217289"/>
            <a:ext cx="511995" cy="511917"/>
            <a:chOff x="4077222" y="2526447"/>
            <a:chExt cx="511995" cy="511917"/>
          </a:xfrm>
        </p:grpSpPr>
        <p:sp>
          <p:nvSpPr>
            <p:cNvPr id="12" name="椭圆 11"/>
            <p:cNvSpPr/>
            <p:nvPr/>
          </p:nvSpPr>
          <p:spPr>
            <a:xfrm>
              <a:off x="4077222" y="2526447"/>
              <a:ext cx="511995" cy="51191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77"/>
            <p:cNvSpPr txBox="1"/>
            <p:nvPr/>
          </p:nvSpPr>
          <p:spPr>
            <a:xfrm>
              <a:off x="4128565" y="2597739"/>
              <a:ext cx="415265" cy="369332"/>
            </a:xfrm>
            <a:prstGeom prst="rect">
              <a:avLst/>
            </a:prstGeom>
            <a:noFill/>
          </p:spPr>
          <p:txBody>
            <a:bodyPr wrap="square" rtlCol="0">
              <a:spAutoFit/>
            </a:bodyPr>
            <a:lstStyle/>
            <a:p>
              <a:pPr algn="ctr"/>
              <a:r>
                <a:rPr lang="en-US" altLang="zh-CN" b="1" dirty="0">
                  <a:solidFill>
                    <a:schemeClr val="bg1"/>
                  </a:solidFill>
                  <a:latin typeface="微软雅黑" pitchFamily="34" charset="-122"/>
                  <a:ea typeface="微软雅黑" pitchFamily="34" charset="-122"/>
                </a:rPr>
                <a:t>3</a:t>
              </a:r>
            </a:p>
          </p:txBody>
        </p:sp>
      </p:grpSp>
      <p:sp>
        <p:nvSpPr>
          <p:cNvPr id="14" name="TextBox 72"/>
          <p:cNvSpPr txBox="1"/>
          <p:nvPr/>
        </p:nvSpPr>
        <p:spPr>
          <a:xfrm>
            <a:off x="5804505" y="3217289"/>
            <a:ext cx="39064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37">
              <a:defRPr/>
            </a:pPr>
            <a:r>
              <a:rPr lang="zh-CN" altLang="en-US" sz="2400" kern="0" dirty="0">
                <a:solidFill>
                  <a:sysClr val="windowText" lastClr="000000">
                    <a:lumMod val="65000"/>
                    <a:lumOff val="35000"/>
                  </a:sysClr>
                </a:solidFill>
                <a:latin typeface="Arial" pitchFamily="34" charset="0"/>
                <a:ea typeface="微软雅黑" pitchFamily="34" charset="-122"/>
                <a:cs typeface="Arial" pitchFamily="34" charset="0"/>
              </a:rPr>
              <a:t>前台功能演示</a:t>
            </a:r>
            <a:endParaRPr lang="en-US" altLang="zh-CN" sz="2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grpSp>
        <p:nvGrpSpPr>
          <p:cNvPr id="15" name="组合 14"/>
          <p:cNvGrpSpPr/>
          <p:nvPr/>
        </p:nvGrpSpPr>
        <p:grpSpPr>
          <a:xfrm>
            <a:off x="4921595" y="3911458"/>
            <a:ext cx="511995" cy="511917"/>
            <a:chOff x="3887122" y="3220616"/>
            <a:chExt cx="511995" cy="511917"/>
          </a:xfrm>
        </p:grpSpPr>
        <p:sp>
          <p:nvSpPr>
            <p:cNvPr id="16" name="椭圆 15"/>
            <p:cNvSpPr/>
            <p:nvPr/>
          </p:nvSpPr>
          <p:spPr>
            <a:xfrm>
              <a:off x="3887122" y="3220616"/>
              <a:ext cx="511995" cy="51191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文本框 77"/>
            <p:cNvSpPr txBox="1"/>
            <p:nvPr/>
          </p:nvSpPr>
          <p:spPr>
            <a:xfrm>
              <a:off x="3938464" y="3291908"/>
              <a:ext cx="415265" cy="369332"/>
            </a:xfrm>
            <a:prstGeom prst="rect">
              <a:avLst/>
            </a:prstGeom>
            <a:noFill/>
          </p:spPr>
          <p:txBody>
            <a:bodyPr wrap="square" rtlCol="0">
              <a:spAutoFit/>
            </a:bodyPr>
            <a:lstStyle/>
            <a:p>
              <a:pPr algn="ctr"/>
              <a:r>
                <a:rPr lang="en-US" altLang="zh-CN" b="1" dirty="0">
                  <a:solidFill>
                    <a:schemeClr val="bg1"/>
                  </a:solidFill>
                  <a:latin typeface="微软雅黑" pitchFamily="34" charset="-122"/>
                  <a:ea typeface="微软雅黑" pitchFamily="34" charset="-122"/>
                </a:rPr>
                <a:t>4</a:t>
              </a:r>
            </a:p>
          </p:txBody>
        </p:sp>
      </p:grpSp>
      <p:sp>
        <p:nvSpPr>
          <p:cNvPr id="18" name="TextBox 72"/>
          <p:cNvSpPr txBox="1"/>
          <p:nvPr/>
        </p:nvSpPr>
        <p:spPr>
          <a:xfrm>
            <a:off x="5602528" y="3939604"/>
            <a:ext cx="389237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37">
              <a:defRPr/>
            </a:pPr>
            <a:r>
              <a:rPr lang="zh-CN" altLang="en-US" sz="2400" kern="0" dirty="0">
                <a:solidFill>
                  <a:sysClr val="windowText" lastClr="000000">
                    <a:lumMod val="65000"/>
                    <a:lumOff val="35000"/>
                  </a:sysClr>
                </a:solidFill>
                <a:latin typeface="Arial" pitchFamily="34" charset="0"/>
                <a:ea typeface="微软雅黑" pitchFamily="34" charset="-122"/>
                <a:cs typeface="Arial" pitchFamily="34" charset="0"/>
              </a:rPr>
              <a:t>后台功能演示</a:t>
            </a:r>
            <a:endParaRPr lang="en-US" altLang="zh-CN" sz="2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grpSp>
        <p:nvGrpSpPr>
          <p:cNvPr id="19" name="组合 18"/>
          <p:cNvGrpSpPr/>
          <p:nvPr/>
        </p:nvGrpSpPr>
        <p:grpSpPr>
          <a:xfrm>
            <a:off x="4539557" y="4550875"/>
            <a:ext cx="511995" cy="511917"/>
            <a:chOff x="3505084" y="3860033"/>
            <a:chExt cx="511995" cy="511917"/>
          </a:xfrm>
        </p:grpSpPr>
        <p:sp>
          <p:nvSpPr>
            <p:cNvPr id="20" name="椭圆 19"/>
            <p:cNvSpPr/>
            <p:nvPr/>
          </p:nvSpPr>
          <p:spPr>
            <a:xfrm>
              <a:off x="3505084" y="3860033"/>
              <a:ext cx="511995" cy="51191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文本框 77"/>
            <p:cNvSpPr txBox="1"/>
            <p:nvPr/>
          </p:nvSpPr>
          <p:spPr>
            <a:xfrm>
              <a:off x="3556427" y="3931325"/>
              <a:ext cx="415265" cy="369332"/>
            </a:xfrm>
            <a:prstGeom prst="rect">
              <a:avLst/>
            </a:prstGeom>
            <a:noFill/>
          </p:spPr>
          <p:txBody>
            <a:bodyPr wrap="square" rtlCol="0">
              <a:spAutoFit/>
            </a:bodyPr>
            <a:lstStyle/>
            <a:p>
              <a:pPr algn="ctr"/>
              <a:r>
                <a:rPr lang="en-US" altLang="zh-CN" b="1" dirty="0">
                  <a:solidFill>
                    <a:schemeClr val="bg1"/>
                  </a:solidFill>
                  <a:latin typeface="微软雅黑" pitchFamily="34" charset="-122"/>
                  <a:ea typeface="微软雅黑" pitchFamily="34" charset="-122"/>
                </a:rPr>
                <a:t>5</a:t>
              </a:r>
            </a:p>
          </p:txBody>
        </p:sp>
      </p:grpSp>
      <p:sp>
        <p:nvSpPr>
          <p:cNvPr id="22" name="TextBox 72"/>
          <p:cNvSpPr txBox="1"/>
          <p:nvPr/>
        </p:nvSpPr>
        <p:spPr>
          <a:xfrm>
            <a:off x="5328877" y="4601127"/>
            <a:ext cx="380598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32037">
              <a:defRPr/>
            </a:pPr>
            <a:r>
              <a:rPr lang="zh-CN" altLang="en-US" sz="2400" kern="0" dirty="0">
                <a:solidFill>
                  <a:sysClr val="windowText" lastClr="000000">
                    <a:lumMod val="65000"/>
                    <a:lumOff val="35000"/>
                  </a:sysClr>
                </a:solidFill>
                <a:latin typeface="Arial" pitchFamily="34" charset="0"/>
                <a:ea typeface="微软雅黑" pitchFamily="34" charset="-122"/>
                <a:cs typeface="Arial" pitchFamily="34" charset="0"/>
              </a:rPr>
              <a:t>产品营销支撑</a:t>
            </a:r>
            <a:endPar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grpSp>
        <p:nvGrpSpPr>
          <p:cNvPr id="23" name="组合 22"/>
          <p:cNvGrpSpPr/>
          <p:nvPr/>
        </p:nvGrpSpPr>
        <p:grpSpPr>
          <a:xfrm>
            <a:off x="2510129" y="2548176"/>
            <a:ext cx="1980000" cy="1980000"/>
            <a:chOff x="997310" y="1631952"/>
            <a:chExt cx="1980000" cy="1980000"/>
          </a:xfrm>
        </p:grpSpPr>
        <p:sp>
          <p:nvSpPr>
            <p:cNvPr id="24" name="椭圆 23"/>
            <p:cNvSpPr/>
            <p:nvPr/>
          </p:nvSpPr>
          <p:spPr>
            <a:xfrm flipH="1">
              <a:off x="997310" y="1631952"/>
              <a:ext cx="1980000" cy="198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96"/>
            <p:cNvSpPr txBox="1"/>
            <p:nvPr/>
          </p:nvSpPr>
          <p:spPr>
            <a:xfrm>
              <a:off x="1393244" y="2724090"/>
              <a:ext cx="1188132" cy="400110"/>
            </a:xfrm>
            <a:prstGeom prst="rect">
              <a:avLst/>
            </a:prstGeom>
            <a:noFill/>
          </p:spPr>
          <p:txBody>
            <a:bodyPr wrap="square" rtlCol="0">
              <a:spAutoFit/>
            </a:bodyPr>
            <a:lstStyle/>
            <a:p>
              <a:pPr algn="ctr"/>
              <a:r>
                <a:rPr lang="en-US" altLang="zh-CN" sz="2000" b="1" dirty="0">
                  <a:solidFill>
                    <a:schemeClr val="bg1"/>
                  </a:solidFill>
                  <a:latin typeface="+mj-lt"/>
                  <a:ea typeface="微软雅黑" pitchFamily="34" charset="-122"/>
                </a:rPr>
                <a:t>Contents</a:t>
              </a:r>
              <a:endParaRPr lang="zh-CN" altLang="en-US" sz="2000" b="1" dirty="0">
                <a:solidFill>
                  <a:schemeClr val="bg1"/>
                </a:solidFill>
                <a:latin typeface="+mj-lt"/>
                <a:ea typeface="微软雅黑" pitchFamily="34" charset="-122"/>
              </a:endParaRPr>
            </a:p>
          </p:txBody>
        </p:sp>
        <p:sp>
          <p:nvSpPr>
            <p:cNvPr id="26" name="TextBox 97"/>
            <p:cNvSpPr txBox="1"/>
            <p:nvPr/>
          </p:nvSpPr>
          <p:spPr>
            <a:xfrm>
              <a:off x="1315791" y="2200430"/>
              <a:ext cx="1296144" cy="584775"/>
            </a:xfrm>
            <a:prstGeom prst="rect">
              <a:avLst/>
            </a:prstGeom>
            <a:noFill/>
          </p:spPr>
          <p:txBody>
            <a:bodyPr wrap="square" rtlCol="0">
              <a:spAutoFit/>
            </a:bodyPr>
            <a:lstStyle/>
            <a:p>
              <a:pPr algn="ctr"/>
              <a:r>
                <a:rPr lang="zh-CN" altLang="en-US" sz="3200" b="1" dirty="0">
                  <a:solidFill>
                    <a:schemeClr val="bg1"/>
                  </a:solidFill>
                  <a:latin typeface="微软雅黑" pitchFamily="34" charset="-122"/>
                  <a:ea typeface="微软雅黑" pitchFamily="34" charset="-122"/>
                </a:rPr>
                <a:t>目  录</a:t>
              </a:r>
            </a:p>
          </p:txBody>
        </p:sp>
      </p:grpSp>
    </p:spTree>
    <p:extLst>
      <p:ext uri="{BB962C8B-B14F-4D97-AF65-F5344CB8AC3E}">
        <p14:creationId xmlns:p14="http://schemas.microsoft.com/office/powerpoint/2010/main" val="140557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400" fill="hold"/>
                                        <p:tgtEl>
                                          <p:spTgt spid="23"/>
                                        </p:tgtEl>
                                        <p:attrNameLst>
                                          <p:attrName>ppt_w</p:attrName>
                                        </p:attrNameLst>
                                      </p:cBhvr>
                                      <p:tavLst>
                                        <p:tav tm="0">
                                          <p:val>
                                            <p:fltVal val="0"/>
                                          </p:val>
                                        </p:tav>
                                        <p:tav tm="100000">
                                          <p:val>
                                            <p:strVal val="#ppt_w"/>
                                          </p:val>
                                        </p:tav>
                                      </p:tavLst>
                                    </p:anim>
                                    <p:anim calcmode="lin" valueType="num">
                                      <p:cBhvr>
                                        <p:cTn id="8" dur="400" fill="hold"/>
                                        <p:tgtEl>
                                          <p:spTgt spid="23"/>
                                        </p:tgtEl>
                                        <p:attrNameLst>
                                          <p:attrName>ppt_h</p:attrName>
                                        </p:attrNameLst>
                                      </p:cBhvr>
                                      <p:tavLst>
                                        <p:tav tm="0">
                                          <p:val>
                                            <p:fltVal val="0"/>
                                          </p:val>
                                        </p:tav>
                                        <p:tav tm="100000">
                                          <p:val>
                                            <p:strVal val="#ppt_h"/>
                                          </p:val>
                                        </p:tav>
                                      </p:tavLst>
                                    </p:anim>
                                    <p:animEffect transition="in" filter="fade">
                                      <p:cBhvr>
                                        <p:cTn id="9" dur="400"/>
                                        <p:tgtEl>
                                          <p:spTgt spid="23"/>
                                        </p:tgtEl>
                                      </p:cBhvr>
                                    </p:animEffect>
                                  </p:childTnLst>
                                </p:cTn>
                              </p:par>
                            </p:childTnLst>
                          </p:cTn>
                        </p:par>
                        <p:par>
                          <p:cTn id="10" fill="hold">
                            <p:stCondLst>
                              <p:cond delay="4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400" fill="hold"/>
                                        <p:tgtEl>
                                          <p:spTgt spid="3"/>
                                        </p:tgtEl>
                                        <p:attrNameLst>
                                          <p:attrName>ppt_w</p:attrName>
                                        </p:attrNameLst>
                                      </p:cBhvr>
                                      <p:tavLst>
                                        <p:tav tm="0">
                                          <p:val>
                                            <p:fltVal val="0"/>
                                          </p:val>
                                        </p:tav>
                                        <p:tav tm="100000">
                                          <p:val>
                                            <p:strVal val="#ppt_w"/>
                                          </p:val>
                                        </p:tav>
                                      </p:tavLst>
                                    </p:anim>
                                    <p:anim calcmode="lin" valueType="num">
                                      <p:cBhvr>
                                        <p:cTn id="14" dur="400" fill="hold"/>
                                        <p:tgtEl>
                                          <p:spTgt spid="3"/>
                                        </p:tgtEl>
                                        <p:attrNameLst>
                                          <p:attrName>ppt_h</p:attrName>
                                        </p:attrNameLst>
                                      </p:cBhvr>
                                      <p:tavLst>
                                        <p:tav tm="0">
                                          <p:val>
                                            <p:fltVal val="0"/>
                                          </p:val>
                                        </p:tav>
                                        <p:tav tm="100000">
                                          <p:val>
                                            <p:strVal val="#ppt_h"/>
                                          </p:val>
                                        </p:tav>
                                      </p:tavLst>
                                    </p:anim>
                                    <p:animEffect transition="in" filter="fade">
                                      <p:cBhvr>
                                        <p:cTn id="15" dur="400"/>
                                        <p:tgtEl>
                                          <p:spTgt spid="3"/>
                                        </p:tgtEl>
                                      </p:cBhvr>
                                    </p:animEffect>
                                  </p:childTnLst>
                                </p:cTn>
                              </p:par>
                            </p:childTnLst>
                          </p:cTn>
                        </p:par>
                        <p:par>
                          <p:cTn id="16" fill="hold">
                            <p:stCondLst>
                              <p:cond delay="8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400"/>
                                        <p:tgtEl>
                                          <p:spTgt spid="6"/>
                                        </p:tgtEl>
                                      </p:cBhvr>
                                    </p:animEffect>
                                  </p:childTnLst>
                                </p:cTn>
                              </p:par>
                            </p:childTnLst>
                          </p:cTn>
                        </p:par>
                        <p:par>
                          <p:cTn id="20" fill="hold">
                            <p:stCondLst>
                              <p:cond delay="1200"/>
                            </p:stCondLst>
                            <p:childTnLst>
                              <p:par>
                                <p:cTn id="21" presetID="53"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400" fill="hold"/>
                                        <p:tgtEl>
                                          <p:spTgt spid="7"/>
                                        </p:tgtEl>
                                        <p:attrNameLst>
                                          <p:attrName>ppt_w</p:attrName>
                                        </p:attrNameLst>
                                      </p:cBhvr>
                                      <p:tavLst>
                                        <p:tav tm="0">
                                          <p:val>
                                            <p:fltVal val="0"/>
                                          </p:val>
                                        </p:tav>
                                        <p:tav tm="100000">
                                          <p:val>
                                            <p:strVal val="#ppt_w"/>
                                          </p:val>
                                        </p:tav>
                                      </p:tavLst>
                                    </p:anim>
                                    <p:anim calcmode="lin" valueType="num">
                                      <p:cBhvr>
                                        <p:cTn id="24" dur="400" fill="hold"/>
                                        <p:tgtEl>
                                          <p:spTgt spid="7"/>
                                        </p:tgtEl>
                                        <p:attrNameLst>
                                          <p:attrName>ppt_h</p:attrName>
                                        </p:attrNameLst>
                                      </p:cBhvr>
                                      <p:tavLst>
                                        <p:tav tm="0">
                                          <p:val>
                                            <p:fltVal val="0"/>
                                          </p:val>
                                        </p:tav>
                                        <p:tav tm="100000">
                                          <p:val>
                                            <p:strVal val="#ppt_h"/>
                                          </p:val>
                                        </p:tav>
                                      </p:tavLst>
                                    </p:anim>
                                    <p:animEffect transition="in" filter="fade">
                                      <p:cBhvr>
                                        <p:cTn id="25" dur="400"/>
                                        <p:tgtEl>
                                          <p:spTgt spid="7"/>
                                        </p:tgtEl>
                                      </p:cBhvr>
                                    </p:animEffect>
                                  </p:childTnLst>
                                </p:cTn>
                              </p:par>
                            </p:childTnLst>
                          </p:cTn>
                        </p:par>
                        <p:par>
                          <p:cTn id="26" fill="hold">
                            <p:stCondLst>
                              <p:cond delay="16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400"/>
                                        <p:tgtEl>
                                          <p:spTgt spid="10"/>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400" fill="hold"/>
                                        <p:tgtEl>
                                          <p:spTgt spid="11"/>
                                        </p:tgtEl>
                                        <p:attrNameLst>
                                          <p:attrName>ppt_w</p:attrName>
                                        </p:attrNameLst>
                                      </p:cBhvr>
                                      <p:tavLst>
                                        <p:tav tm="0">
                                          <p:val>
                                            <p:fltVal val="0"/>
                                          </p:val>
                                        </p:tav>
                                        <p:tav tm="100000">
                                          <p:val>
                                            <p:strVal val="#ppt_w"/>
                                          </p:val>
                                        </p:tav>
                                      </p:tavLst>
                                    </p:anim>
                                    <p:anim calcmode="lin" valueType="num">
                                      <p:cBhvr>
                                        <p:cTn id="34" dur="400" fill="hold"/>
                                        <p:tgtEl>
                                          <p:spTgt spid="11"/>
                                        </p:tgtEl>
                                        <p:attrNameLst>
                                          <p:attrName>ppt_h</p:attrName>
                                        </p:attrNameLst>
                                      </p:cBhvr>
                                      <p:tavLst>
                                        <p:tav tm="0">
                                          <p:val>
                                            <p:fltVal val="0"/>
                                          </p:val>
                                        </p:tav>
                                        <p:tav tm="100000">
                                          <p:val>
                                            <p:strVal val="#ppt_h"/>
                                          </p:val>
                                        </p:tav>
                                      </p:tavLst>
                                    </p:anim>
                                    <p:animEffect transition="in" filter="fade">
                                      <p:cBhvr>
                                        <p:cTn id="35" dur="400"/>
                                        <p:tgtEl>
                                          <p:spTgt spid="11"/>
                                        </p:tgtEl>
                                      </p:cBhvr>
                                    </p:animEffect>
                                  </p:childTnLst>
                                </p:cTn>
                              </p:par>
                            </p:childTnLst>
                          </p:cTn>
                        </p:par>
                        <p:par>
                          <p:cTn id="36" fill="hold">
                            <p:stCondLst>
                              <p:cond delay="24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400"/>
                                        <p:tgtEl>
                                          <p:spTgt spid="14"/>
                                        </p:tgtEl>
                                      </p:cBhvr>
                                    </p:animEffect>
                                  </p:childTnLst>
                                </p:cTn>
                              </p:par>
                            </p:childTnLst>
                          </p:cTn>
                        </p:par>
                        <p:par>
                          <p:cTn id="40" fill="hold">
                            <p:stCondLst>
                              <p:cond delay="2800"/>
                            </p:stCondLst>
                            <p:childTnLst>
                              <p:par>
                                <p:cTn id="41" presetID="53" presetClass="entr" presetSubtype="16"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400" fill="hold"/>
                                        <p:tgtEl>
                                          <p:spTgt spid="15"/>
                                        </p:tgtEl>
                                        <p:attrNameLst>
                                          <p:attrName>ppt_w</p:attrName>
                                        </p:attrNameLst>
                                      </p:cBhvr>
                                      <p:tavLst>
                                        <p:tav tm="0">
                                          <p:val>
                                            <p:fltVal val="0"/>
                                          </p:val>
                                        </p:tav>
                                        <p:tav tm="100000">
                                          <p:val>
                                            <p:strVal val="#ppt_w"/>
                                          </p:val>
                                        </p:tav>
                                      </p:tavLst>
                                    </p:anim>
                                    <p:anim calcmode="lin" valueType="num">
                                      <p:cBhvr>
                                        <p:cTn id="44" dur="400" fill="hold"/>
                                        <p:tgtEl>
                                          <p:spTgt spid="15"/>
                                        </p:tgtEl>
                                        <p:attrNameLst>
                                          <p:attrName>ppt_h</p:attrName>
                                        </p:attrNameLst>
                                      </p:cBhvr>
                                      <p:tavLst>
                                        <p:tav tm="0">
                                          <p:val>
                                            <p:fltVal val="0"/>
                                          </p:val>
                                        </p:tav>
                                        <p:tav tm="100000">
                                          <p:val>
                                            <p:strVal val="#ppt_h"/>
                                          </p:val>
                                        </p:tav>
                                      </p:tavLst>
                                    </p:anim>
                                    <p:animEffect transition="in" filter="fade">
                                      <p:cBhvr>
                                        <p:cTn id="45" dur="400"/>
                                        <p:tgtEl>
                                          <p:spTgt spid="15"/>
                                        </p:tgtEl>
                                      </p:cBhvr>
                                    </p:animEffect>
                                  </p:childTnLst>
                                </p:cTn>
                              </p:par>
                            </p:childTnLst>
                          </p:cTn>
                        </p:par>
                        <p:par>
                          <p:cTn id="46" fill="hold">
                            <p:stCondLst>
                              <p:cond delay="320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400"/>
                                        <p:tgtEl>
                                          <p:spTgt spid="18"/>
                                        </p:tgtEl>
                                      </p:cBhvr>
                                    </p:animEffect>
                                  </p:childTnLst>
                                </p:cTn>
                              </p:par>
                            </p:childTnLst>
                          </p:cTn>
                        </p:par>
                        <p:par>
                          <p:cTn id="50" fill="hold">
                            <p:stCondLst>
                              <p:cond delay="3600"/>
                            </p:stCondLst>
                            <p:childTnLst>
                              <p:par>
                                <p:cTn id="51" presetID="53" presetClass="entr" presetSubtype="16"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400" fill="hold"/>
                                        <p:tgtEl>
                                          <p:spTgt spid="19"/>
                                        </p:tgtEl>
                                        <p:attrNameLst>
                                          <p:attrName>ppt_w</p:attrName>
                                        </p:attrNameLst>
                                      </p:cBhvr>
                                      <p:tavLst>
                                        <p:tav tm="0">
                                          <p:val>
                                            <p:fltVal val="0"/>
                                          </p:val>
                                        </p:tav>
                                        <p:tav tm="100000">
                                          <p:val>
                                            <p:strVal val="#ppt_w"/>
                                          </p:val>
                                        </p:tav>
                                      </p:tavLst>
                                    </p:anim>
                                    <p:anim calcmode="lin" valueType="num">
                                      <p:cBhvr>
                                        <p:cTn id="54" dur="400" fill="hold"/>
                                        <p:tgtEl>
                                          <p:spTgt spid="19"/>
                                        </p:tgtEl>
                                        <p:attrNameLst>
                                          <p:attrName>ppt_h</p:attrName>
                                        </p:attrNameLst>
                                      </p:cBhvr>
                                      <p:tavLst>
                                        <p:tav tm="0">
                                          <p:val>
                                            <p:fltVal val="0"/>
                                          </p:val>
                                        </p:tav>
                                        <p:tav tm="100000">
                                          <p:val>
                                            <p:strVal val="#ppt_h"/>
                                          </p:val>
                                        </p:tav>
                                      </p:tavLst>
                                    </p:anim>
                                    <p:animEffect transition="in" filter="fade">
                                      <p:cBhvr>
                                        <p:cTn id="55" dur="400"/>
                                        <p:tgtEl>
                                          <p:spTgt spid="19"/>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18"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p:cNvSpPr>
          <p:nvPr/>
        </p:nvSpPr>
        <p:spPr bwMode="auto">
          <a:xfrm>
            <a:off x="2654851" y="1814513"/>
            <a:ext cx="7069550"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noFill/>
          <a:ln w="63500">
            <a:solidFill>
              <a:schemeClr val="accent2"/>
            </a:solidFill>
          </a:ln>
          <a:extLst/>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itchFamily="34" charset="-122"/>
              <a:ea typeface="微软雅黑" pitchFamily="34" charset="-122"/>
            </a:endParaRPr>
          </a:p>
        </p:txBody>
      </p:sp>
      <p:sp>
        <p:nvSpPr>
          <p:cNvPr id="5" name="Freeform 7"/>
          <p:cNvSpPr>
            <a:spLocks/>
          </p:cNvSpPr>
          <p:nvPr/>
        </p:nvSpPr>
        <p:spPr bwMode="auto">
          <a:xfrm>
            <a:off x="2556465" y="1612901"/>
            <a:ext cx="2237501"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rgbClr val="FF6200"/>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6" name="TextBox 28"/>
          <p:cNvSpPr txBox="1"/>
          <p:nvPr/>
        </p:nvSpPr>
        <p:spPr>
          <a:xfrm>
            <a:off x="4858590" y="2369220"/>
            <a:ext cx="4037270" cy="707886"/>
          </a:xfrm>
          <a:prstGeom prst="rect">
            <a:avLst/>
          </a:prstGeom>
          <a:noFill/>
          <a:ln>
            <a:noFill/>
          </a:ln>
        </p:spPr>
        <p:txBody>
          <a:bodyPr wrap="square" rtlCol="0">
            <a:spAutoFit/>
          </a:bodyPr>
          <a:lstStyle/>
          <a:p>
            <a:pPr algn="ctr"/>
            <a:r>
              <a:rPr lang="zh-CN" altLang="en-US" sz="4000" b="1" dirty="0">
                <a:solidFill>
                  <a:schemeClr val="tx1">
                    <a:lumMod val="65000"/>
                    <a:lumOff val="35000"/>
                  </a:schemeClr>
                </a:solidFill>
                <a:latin typeface="微软雅黑" pitchFamily="34" charset="-122"/>
                <a:ea typeface="微软雅黑" pitchFamily="34" charset="-122"/>
              </a:rPr>
              <a:t>后台功能演示</a:t>
            </a:r>
            <a:endParaRPr lang="zh-CN" altLang="en-US" sz="2000" dirty="0">
              <a:solidFill>
                <a:schemeClr val="bg1">
                  <a:lumMod val="50000"/>
                </a:schemeClr>
              </a:solidFill>
              <a:latin typeface="微软雅黑" pitchFamily="34" charset="-122"/>
              <a:ea typeface="微软雅黑" pitchFamily="34" charset="-122"/>
              <a:cs typeface="Arial" panose="020B0604020202020204" pitchFamily="34" charset="0"/>
            </a:endParaRPr>
          </a:p>
        </p:txBody>
      </p:sp>
      <p:sp>
        <p:nvSpPr>
          <p:cNvPr id="7" name="TextBox 31"/>
          <p:cNvSpPr txBox="1"/>
          <p:nvPr/>
        </p:nvSpPr>
        <p:spPr>
          <a:xfrm>
            <a:off x="3579987" y="3291040"/>
            <a:ext cx="5315873" cy="1938992"/>
          </a:xfrm>
          <a:prstGeom prst="rect">
            <a:avLst/>
          </a:prstGeom>
          <a:noFill/>
          <a:ln>
            <a:noFill/>
          </a:ln>
        </p:spPr>
        <p:txBody>
          <a:bodyPr wrap="square" rtlCol="0">
            <a:spAutoFit/>
          </a:bodyPr>
          <a:lstStyle/>
          <a:p>
            <a:pPr>
              <a:lnSpc>
                <a:spcPct val="150000"/>
              </a:lnSpc>
            </a:pPr>
            <a:r>
              <a:rPr lang="zh-CN" altLang="en-US" sz="2000" dirty="0" smtClean="0">
                <a:solidFill>
                  <a:schemeClr val="tx1">
                    <a:lumMod val="65000"/>
                    <a:lumOff val="35000"/>
                  </a:schemeClr>
                </a:solidFill>
                <a:latin typeface="微软雅黑" pitchFamily="34" charset="-122"/>
                <a:ea typeface="微软雅黑" pitchFamily="34" charset="-122"/>
              </a:rPr>
              <a:t>后台实现针对平台及针对运营商的登录入口，平台创建运营商并针对运营商定制</a:t>
            </a:r>
            <a:r>
              <a:rPr lang="en-US" altLang="zh-CN" sz="2000" dirty="0" smtClean="0">
                <a:solidFill>
                  <a:schemeClr val="tx1">
                    <a:lumMod val="65000"/>
                    <a:lumOff val="35000"/>
                  </a:schemeClr>
                </a:solidFill>
                <a:latin typeface="微软雅黑" pitchFamily="34" charset="-122"/>
                <a:ea typeface="微软雅黑" pitchFamily="34" charset="-122"/>
              </a:rPr>
              <a:t>UI</a:t>
            </a:r>
            <a:r>
              <a:rPr lang="zh-CN" altLang="en-US" sz="2000" dirty="0" smtClean="0">
                <a:solidFill>
                  <a:schemeClr val="tx1">
                    <a:lumMod val="65000"/>
                    <a:lumOff val="35000"/>
                  </a:schemeClr>
                </a:solidFill>
                <a:latin typeface="微软雅黑" pitchFamily="34" charset="-122"/>
                <a:ea typeface="微软雅黑" pitchFamily="34" charset="-122"/>
              </a:rPr>
              <a:t>后即可完成运营商的接入。运营的主要功能均支持运营商登入</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8" name="TextBox 27"/>
          <p:cNvSpPr txBox="1"/>
          <p:nvPr/>
        </p:nvSpPr>
        <p:spPr>
          <a:xfrm>
            <a:off x="3295410" y="1741254"/>
            <a:ext cx="698520" cy="1323439"/>
          </a:xfrm>
          <a:prstGeom prst="rect">
            <a:avLst/>
          </a:prstGeom>
          <a:noFill/>
        </p:spPr>
        <p:txBody>
          <a:bodyPr wrap="square" rtlCol="0">
            <a:spAutoFit/>
          </a:bodyPr>
          <a:lstStyle/>
          <a:p>
            <a:r>
              <a:rPr lang="en-US" altLang="zh-CN" sz="8000" b="1" dirty="0">
                <a:solidFill>
                  <a:schemeClr val="bg1"/>
                </a:solidFill>
                <a:latin typeface="微软雅黑" pitchFamily="34" charset="-122"/>
                <a:ea typeface="微软雅黑" pitchFamily="34" charset="-122"/>
              </a:rPr>
              <a:t>4</a:t>
            </a:r>
            <a:endParaRPr lang="zh-CN" altLang="en-US" sz="8000" b="1" dirty="0">
              <a:solidFill>
                <a:schemeClr val="bg1"/>
              </a:solidFill>
              <a:latin typeface="微软雅黑" pitchFamily="34" charset="-122"/>
              <a:ea typeface="微软雅黑" pitchFamily="34" charset="-122"/>
            </a:endParaRPr>
          </a:p>
        </p:txBody>
      </p:sp>
      <p:sp>
        <p:nvSpPr>
          <p:cNvPr id="9" name="Rectangle 13"/>
          <p:cNvSpPr>
            <a:spLocks noChangeArrowheads="1"/>
          </p:cNvSpPr>
          <p:nvPr/>
        </p:nvSpPr>
        <p:spPr bwMode="auto">
          <a:xfrm>
            <a:off x="2776279" y="2456621"/>
            <a:ext cx="5665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300" b="0" i="0" u="none" strike="noStrike" cap="none" normalizeH="0" baseline="0" dirty="0">
                <a:ln>
                  <a:noFill/>
                </a:ln>
                <a:solidFill>
                  <a:schemeClr val="bg1"/>
                </a:solidFill>
                <a:effectLst/>
                <a:latin typeface="微软雅黑" pitchFamily="34" charset="-122"/>
                <a:ea typeface="微软雅黑" pitchFamily="34" charset="-122"/>
              </a:rPr>
              <a:t>Part</a:t>
            </a:r>
            <a:endParaRPr kumimoji="0" lang="zh-CN" altLang="zh-CN" sz="1800" b="0" i="0" u="none" strike="noStrike" cap="none" normalizeH="0" baseline="0" dirty="0">
              <a:ln>
                <a:noFill/>
              </a:ln>
              <a:solidFill>
                <a:schemeClr val="bg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30094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2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gtEl>
                                      </p:cBhvr>
                                    </p:animEffect>
                                  </p:childTnLst>
                                </p:cTn>
                              </p:par>
                            </p:childTnLst>
                          </p:cTn>
                        </p:par>
                        <p:par>
                          <p:cTn id="24" fill="hold">
                            <p:stCondLst>
                              <p:cond delay="5650"/>
                            </p:stCondLst>
                            <p:childTnLst>
                              <p:par>
                                <p:cTn id="25" presetID="3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 calcmode="lin" valueType="num">
                                      <p:cBhvr>
                                        <p:cTn id="29" dur="500" fill="hold"/>
                                        <p:tgtEl>
                                          <p:spTgt spid="8"/>
                                        </p:tgtEl>
                                        <p:attrNameLst>
                                          <p:attrName>style.rotation</p:attrName>
                                        </p:attrNameLst>
                                      </p:cBhvr>
                                      <p:tavLst>
                                        <p:tav tm="0">
                                          <p:val>
                                            <p:fltVal val="90"/>
                                          </p:val>
                                        </p:tav>
                                        <p:tav tm="100000">
                                          <p:val>
                                            <p:fltVal val="0"/>
                                          </p:val>
                                        </p:tav>
                                      </p:tavLst>
                                    </p:anim>
                                    <p:animEffect transition="in" filter="fade">
                                      <p:cBhvr>
                                        <p:cTn id="30" dur="500"/>
                                        <p:tgtEl>
                                          <p:spTgt spid="8"/>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 calcmode="lin" valueType="num">
                                      <p:cBhvr>
                                        <p:cTn id="35" dur="500" fill="hold"/>
                                        <p:tgtEl>
                                          <p:spTgt spid="9"/>
                                        </p:tgtEl>
                                        <p:attrNameLst>
                                          <p:attrName>style.rotation</p:attrName>
                                        </p:attrNameLst>
                                      </p:cBhvr>
                                      <p:tavLst>
                                        <p:tav tm="0">
                                          <p:val>
                                            <p:fltVal val="90"/>
                                          </p:val>
                                        </p:tav>
                                        <p:tav tm="100000">
                                          <p:val>
                                            <p:fltVal val="0"/>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3964" y="4906"/>
            <a:ext cx="10374746" cy="927964"/>
          </a:xfrm>
        </p:spPr>
        <p:txBody>
          <a:bodyPr/>
          <a:lstStyle/>
          <a:p>
            <a:r>
              <a:rPr lang="zh-CN" altLang="en-US" dirty="0"/>
              <a:t>后台功能</a:t>
            </a:r>
            <a:r>
              <a:rPr lang="en-US" altLang="zh-CN" dirty="0" smtClean="0"/>
              <a:t>-</a:t>
            </a:r>
            <a:r>
              <a:rPr lang="zh-CN" altLang="en-US" dirty="0" smtClean="0"/>
              <a:t>平台及运营商功能一览</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087500462"/>
              </p:ext>
            </p:extLst>
          </p:nvPr>
        </p:nvGraphicFramePr>
        <p:xfrm>
          <a:off x="1020064" y="1328922"/>
          <a:ext cx="8128000" cy="4501902"/>
        </p:xfrm>
        <a:graphic>
          <a:graphicData uri="http://schemas.openxmlformats.org/drawingml/2006/table">
            <a:tbl>
              <a:tblPr firstRow="1" bandRow="1">
                <a:tableStyleId>{21E4AEA4-8DFA-4A89-87EB-49C32662AFE0}</a:tableStyleId>
              </a:tblPr>
              <a:tblGrid>
                <a:gridCol w="869696"/>
                <a:gridCol w="3291840"/>
                <a:gridCol w="2011680"/>
                <a:gridCol w="1954784"/>
              </a:tblGrid>
              <a:tr h="342999">
                <a:tc>
                  <a:txBody>
                    <a:bodyPr/>
                    <a:lstStyle/>
                    <a:p>
                      <a:pPr algn="ctr"/>
                      <a:r>
                        <a:rPr lang="zh-CN" altLang="en-US" sz="1600" dirty="0" smtClean="0">
                          <a:latin typeface="微软雅黑" panose="020B0503020204020204" pitchFamily="34" charset="-122"/>
                          <a:ea typeface="微软雅黑" panose="020B0503020204020204" pitchFamily="34" charset="-122"/>
                        </a:rPr>
                        <a:t>编号</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latin typeface="微软雅黑" panose="020B0503020204020204" pitchFamily="34" charset="-122"/>
                          <a:ea typeface="微软雅黑" panose="020B0503020204020204" pitchFamily="34" charset="-122"/>
                        </a:rPr>
                        <a:t>功能模块</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latin typeface="微软雅黑" panose="020B0503020204020204" pitchFamily="34" charset="-122"/>
                          <a:ea typeface="微软雅黑" panose="020B0503020204020204" pitchFamily="34" charset="-122"/>
                        </a:rPr>
                        <a:t>平台支持</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latin typeface="微软雅黑" panose="020B0503020204020204" pitchFamily="34" charset="-122"/>
                          <a:ea typeface="微软雅黑" panose="020B0503020204020204" pitchFamily="34" charset="-122"/>
                        </a:rPr>
                        <a:t>运营商支持</a:t>
                      </a:r>
                      <a:endParaRPr lang="zh-CN" altLang="en-US" sz="1600" dirty="0">
                        <a:latin typeface="微软雅黑" panose="020B0503020204020204" pitchFamily="34" charset="-122"/>
                        <a:ea typeface="微软雅黑" panose="020B0503020204020204" pitchFamily="34" charset="-122"/>
                      </a:endParaRPr>
                    </a:p>
                  </a:txBody>
                  <a:tcPr/>
                </a:tc>
              </a:tr>
              <a:tr h="342999">
                <a:tc>
                  <a:txBody>
                    <a:bodyPr/>
                    <a:lstStyle/>
                    <a:p>
                      <a:pPr algn="ctr"/>
                      <a:r>
                        <a:rPr lang="en-US" altLang="zh-CN" sz="1600" dirty="0" smtClean="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用户管理</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solidFill>
                          <a:srgbClr val="00B050"/>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FF0000"/>
                          </a:solidFill>
                          <a:latin typeface="微软雅黑" panose="020B0503020204020204" pitchFamily="34" charset="-122"/>
                          <a:ea typeface="微软雅黑" panose="020B0503020204020204" pitchFamily="34" charset="-122"/>
                        </a:rPr>
                        <a:t>✖</a:t>
                      </a:r>
                      <a:endParaRPr lang="zh-CN" altLang="en-US" sz="1600" dirty="0">
                        <a:solidFill>
                          <a:srgbClr val="FF0000"/>
                        </a:solidFill>
                        <a:latin typeface="微软雅黑" panose="020B0503020204020204" pitchFamily="34" charset="-122"/>
                        <a:ea typeface="微软雅黑" panose="020B0503020204020204" pitchFamily="34" charset="-122"/>
                      </a:endParaRPr>
                    </a:p>
                  </a:txBody>
                  <a:tcPr/>
                </a:tc>
              </a:tr>
              <a:tr h="342999">
                <a:tc>
                  <a:txBody>
                    <a:bodyPr/>
                    <a:lstStyle/>
                    <a:p>
                      <a:pPr algn="ctr"/>
                      <a:r>
                        <a:rPr lang="en-US" altLang="zh-CN" sz="1600" dirty="0" smtClean="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账户管理</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rgbClr val="00B050"/>
                          </a:solidFill>
                          <a:latin typeface="微软雅黑" panose="020B0503020204020204" pitchFamily="34" charset="-122"/>
                          <a:ea typeface="微软雅黑" panose="020B0503020204020204" pitchFamily="34" charset="-122"/>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rgbClr val="FF0000"/>
                          </a:solidFill>
                          <a:latin typeface="微软雅黑" panose="020B0503020204020204" pitchFamily="34" charset="-122"/>
                          <a:ea typeface="微软雅黑" panose="020B0503020204020204" pitchFamily="34" charset="-122"/>
                        </a:rPr>
                        <a:t>✖</a:t>
                      </a:r>
                    </a:p>
                  </a:txBody>
                  <a:tcPr/>
                </a:tc>
              </a:tr>
              <a:tr h="342999">
                <a:tc>
                  <a:txBody>
                    <a:bodyPr/>
                    <a:lstStyle/>
                    <a:p>
                      <a:pPr algn="ctr"/>
                      <a:r>
                        <a:rPr lang="en-US" altLang="zh-CN" sz="1600" dirty="0" smtClean="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单车类型管理</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rgbClr val="FF0000"/>
                          </a:solidFill>
                          <a:latin typeface="微软雅黑" panose="020B0503020204020204" pitchFamily="34" charset="-122"/>
                          <a:ea typeface="微软雅黑" panose="020B0503020204020204" pitchFamily="34" charset="-122"/>
                        </a:rPr>
                        <a:t>✖</a:t>
                      </a:r>
                    </a:p>
                  </a:txBody>
                  <a:tcPr/>
                </a:tc>
              </a:tr>
              <a:tr h="342999">
                <a:tc>
                  <a:txBody>
                    <a:bodyPr/>
                    <a:lstStyle/>
                    <a:p>
                      <a:pPr algn="ctr"/>
                      <a:r>
                        <a:rPr lang="en-US" altLang="zh-CN" sz="1600" dirty="0" smtClean="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运营商管理</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FF0000"/>
                          </a:solidFill>
                          <a:latin typeface="微软雅黑" panose="020B0503020204020204" pitchFamily="34" charset="-122"/>
                          <a:ea typeface="微软雅黑" panose="020B0503020204020204" pitchFamily="34" charset="-122"/>
                        </a:rPr>
                        <a:t>✖</a:t>
                      </a:r>
                      <a:endParaRPr lang="zh-CN" altLang="en-US" sz="1600" dirty="0">
                        <a:solidFill>
                          <a:srgbClr val="FF0000"/>
                        </a:solidFill>
                        <a:latin typeface="微软雅黑" panose="020B0503020204020204" pitchFamily="34" charset="-122"/>
                        <a:ea typeface="微软雅黑" panose="020B0503020204020204" pitchFamily="34" charset="-122"/>
                      </a:endParaRPr>
                    </a:p>
                  </a:txBody>
                  <a:tcPr/>
                </a:tc>
              </a:tr>
              <a:tr h="342999">
                <a:tc>
                  <a:txBody>
                    <a:bodyPr/>
                    <a:lstStyle/>
                    <a:p>
                      <a:pPr algn="ctr"/>
                      <a:r>
                        <a:rPr lang="en-US" altLang="zh-CN" sz="1600" dirty="0" smtClean="0">
                          <a:latin typeface="微软雅黑" panose="020B0503020204020204" pitchFamily="34" charset="-122"/>
                          <a:ea typeface="微软雅黑" panose="020B0503020204020204" pitchFamily="34" charset="-122"/>
                        </a:rPr>
                        <a:t>5</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运营商</a:t>
                      </a:r>
                      <a:r>
                        <a:rPr lang="en-US" altLang="zh-CN" sz="1600" dirty="0" smtClean="0">
                          <a:latin typeface="微软雅黑" panose="020B0503020204020204" pitchFamily="34" charset="-122"/>
                          <a:ea typeface="微软雅黑" panose="020B0503020204020204" pitchFamily="34" charset="-122"/>
                        </a:rPr>
                        <a:t>APP</a:t>
                      </a:r>
                      <a:r>
                        <a:rPr lang="zh-CN" altLang="en-US" sz="1600" dirty="0" smtClean="0">
                          <a:latin typeface="微软雅黑" panose="020B0503020204020204" pitchFamily="34" charset="-122"/>
                          <a:ea typeface="微软雅黑" panose="020B0503020204020204" pitchFamily="34" charset="-122"/>
                        </a:rPr>
                        <a:t>管理</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FF0000"/>
                          </a:solidFill>
                          <a:latin typeface="微软雅黑" panose="020B0503020204020204" pitchFamily="34" charset="-122"/>
                          <a:ea typeface="微软雅黑" panose="020B0503020204020204" pitchFamily="34" charset="-122"/>
                        </a:rPr>
                        <a:t>✖</a:t>
                      </a:r>
                      <a:endParaRPr lang="zh-CN" altLang="en-US" sz="1600" dirty="0">
                        <a:solidFill>
                          <a:srgbClr val="FF0000"/>
                        </a:solidFill>
                        <a:latin typeface="微软雅黑" panose="020B0503020204020204" pitchFamily="34" charset="-122"/>
                        <a:ea typeface="微软雅黑" panose="020B0503020204020204" pitchFamily="34" charset="-122"/>
                      </a:endParaRPr>
                    </a:p>
                  </a:txBody>
                  <a:tcPr/>
                </a:tc>
              </a:tr>
              <a:tr h="342999">
                <a:tc>
                  <a:txBody>
                    <a:bodyPr/>
                    <a:lstStyle/>
                    <a:p>
                      <a:pPr algn="ctr"/>
                      <a:r>
                        <a:rPr lang="en-US" altLang="zh-CN" sz="1600" dirty="0" smtClean="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智能锁管理</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r>
              <a:tr h="342999">
                <a:tc>
                  <a:txBody>
                    <a:bodyPr/>
                    <a:lstStyle/>
                    <a:p>
                      <a:pPr algn="ctr"/>
                      <a:r>
                        <a:rPr lang="en-US" altLang="zh-CN" sz="1600" dirty="0" smtClean="0">
                          <a:latin typeface="微软雅黑" panose="020B0503020204020204" pitchFamily="34" charset="-122"/>
                          <a:ea typeface="微软雅黑" panose="020B0503020204020204" pitchFamily="34" charset="-122"/>
                        </a:rPr>
                        <a:t>7</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骑行订单管理</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r>
              <a:tr h="342999">
                <a:tc>
                  <a:txBody>
                    <a:bodyPr/>
                    <a:lstStyle/>
                    <a:p>
                      <a:pPr algn="ctr"/>
                      <a:r>
                        <a:rPr lang="en-US" altLang="zh-CN" sz="1600" dirty="0" smtClean="0">
                          <a:latin typeface="微软雅黑" panose="020B0503020204020204" pitchFamily="34" charset="-122"/>
                          <a:ea typeface="微软雅黑" panose="020B0503020204020204" pitchFamily="34" charset="-122"/>
                        </a:rPr>
                        <a:t>8</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充值订单管理</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r>
              <a:tr h="385914">
                <a:tc>
                  <a:txBody>
                    <a:bodyPr/>
                    <a:lstStyle/>
                    <a:p>
                      <a:pPr algn="ctr"/>
                      <a:r>
                        <a:rPr lang="en-US" altLang="zh-CN" sz="1600" dirty="0" smtClean="0">
                          <a:latin typeface="微软雅黑" panose="020B0503020204020204" pitchFamily="34" charset="-122"/>
                          <a:ea typeface="微软雅黑" panose="020B0503020204020204" pitchFamily="34" charset="-122"/>
                        </a:rPr>
                        <a:t>9</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用户报修记录</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r>
              <a:tr h="342999">
                <a:tc>
                  <a:txBody>
                    <a:bodyPr/>
                    <a:lstStyle/>
                    <a:p>
                      <a:pPr algn="ctr"/>
                      <a:r>
                        <a:rPr lang="en-US" altLang="zh-CN" sz="1600" dirty="0" smtClean="0">
                          <a:latin typeface="微软雅黑" panose="020B0503020204020204" pitchFamily="34" charset="-122"/>
                          <a:ea typeface="微软雅黑" panose="020B0503020204020204" pitchFamily="34" charset="-122"/>
                        </a:rPr>
                        <a:t>10</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角色管理</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FF0000"/>
                          </a:solidFill>
                          <a:latin typeface="微软雅黑" panose="020B0503020204020204" pitchFamily="34" charset="-122"/>
                          <a:ea typeface="微软雅黑" panose="020B0503020204020204" pitchFamily="34" charset="-122"/>
                        </a:rPr>
                        <a:t>✖</a:t>
                      </a:r>
                      <a:endParaRPr lang="zh-CN" altLang="en-US" sz="1600" dirty="0">
                        <a:solidFill>
                          <a:srgbClr val="FF0000"/>
                        </a:solidFill>
                        <a:latin typeface="微软雅黑" panose="020B0503020204020204" pitchFamily="34" charset="-122"/>
                        <a:ea typeface="微软雅黑" panose="020B0503020204020204" pitchFamily="34" charset="-122"/>
                      </a:endParaRPr>
                    </a:p>
                  </a:txBody>
                  <a:tcPr/>
                </a:tc>
              </a:tr>
              <a:tr h="342999">
                <a:tc>
                  <a:txBody>
                    <a:bodyPr/>
                    <a:lstStyle/>
                    <a:p>
                      <a:pPr algn="ctr"/>
                      <a:r>
                        <a:rPr lang="en-US" altLang="zh-CN" sz="1600" dirty="0" smtClean="0">
                          <a:latin typeface="微软雅黑" panose="020B0503020204020204" pitchFamily="34" charset="-122"/>
                          <a:ea typeface="微软雅黑" panose="020B0503020204020204" pitchFamily="34" charset="-122"/>
                        </a:rPr>
                        <a:t>11</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文章管理</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FF0000"/>
                          </a:solidFill>
                          <a:latin typeface="微软雅黑" panose="020B0503020204020204" pitchFamily="34" charset="-122"/>
                          <a:ea typeface="微软雅黑" panose="020B0503020204020204" pitchFamily="34" charset="-122"/>
                        </a:rPr>
                        <a:t>✖</a:t>
                      </a:r>
                      <a:endParaRPr lang="zh-CN" altLang="en-US" sz="1600" dirty="0">
                        <a:solidFill>
                          <a:srgbClr val="FF0000"/>
                        </a:solidFill>
                        <a:latin typeface="微软雅黑" panose="020B0503020204020204" pitchFamily="34" charset="-122"/>
                        <a:ea typeface="微软雅黑" panose="020B0503020204020204" pitchFamily="34" charset="-122"/>
                      </a:endParaRPr>
                    </a:p>
                  </a:txBody>
                  <a:tcPr/>
                </a:tc>
              </a:tr>
              <a:tr h="342999">
                <a:tc>
                  <a:txBody>
                    <a:bodyPr/>
                    <a:lstStyle/>
                    <a:p>
                      <a:pPr algn="ctr"/>
                      <a:r>
                        <a:rPr lang="en-US" altLang="zh-CN" sz="1600" dirty="0" smtClean="0">
                          <a:latin typeface="微软雅黑" panose="020B0503020204020204" pitchFamily="34" charset="-122"/>
                          <a:ea typeface="微软雅黑" panose="020B0503020204020204" pitchFamily="34" charset="-122"/>
                        </a:rPr>
                        <a:t>12</a:t>
                      </a:r>
                      <a:endParaRPr lang="zh-CN" altLang="en-US" sz="1600" dirty="0">
                        <a:latin typeface="微软雅黑" panose="020B0503020204020204" pitchFamily="34" charset="-122"/>
                        <a:ea typeface="微软雅黑" panose="020B0503020204020204" pitchFamily="34" charset="-122"/>
                      </a:endParaRPr>
                    </a:p>
                  </a:txBody>
                  <a:tcPr/>
                </a:tc>
                <a:tc>
                  <a:txBody>
                    <a:bodyPr/>
                    <a:lstStyle/>
                    <a:p>
                      <a:r>
                        <a:rPr lang="zh-CN" altLang="en-US" sz="1600" dirty="0" smtClean="0">
                          <a:latin typeface="微软雅黑" panose="020B0503020204020204" pitchFamily="34" charset="-122"/>
                          <a:ea typeface="微软雅黑" panose="020B0503020204020204" pitchFamily="34" charset="-122"/>
                        </a:rPr>
                        <a:t>系统参数</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00B050"/>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dirty="0" smtClean="0">
                          <a:solidFill>
                            <a:srgbClr val="FF0000"/>
                          </a:solidFill>
                          <a:latin typeface="微软雅黑" panose="020B0503020204020204" pitchFamily="34" charset="-122"/>
                          <a:ea typeface="微软雅黑" panose="020B0503020204020204" pitchFamily="34" charset="-122"/>
                        </a:rPr>
                        <a:t>✖</a:t>
                      </a:r>
                      <a:endParaRPr lang="zh-CN" altLang="en-US" sz="1600" dirty="0">
                        <a:solidFill>
                          <a:srgbClr val="FF0000"/>
                        </a:solidFill>
                        <a:latin typeface="微软雅黑" panose="020B0503020204020204" pitchFamily="34" charset="-122"/>
                        <a:ea typeface="微软雅黑" panose="020B0503020204020204" pitchFamily="34" charset="-122"/>
                      </a:endParaRPr>
                    </a:p>
                  </a:txBody>
                  <a:tcPr/>
                </a:tc>
              </a:tr>
            </a:tbl>
          </a:graphicData>
        </a:graphic>
      </p:graphicFrame>
      <p:sp>
        <p:nvSpPr>
          <p:cNvPr id="6" name="文本框 3"/>
          <p:cNvSpPr txBox="1"/>
          <p:nvPr/>
        </p:nvSpPr>
        <p:spPr>
          <a:xfrm>
            <a:off x="9402618" y="1535078"/>
            <a:ext cx="2124364"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平台提供完善的运营商管理和多运营商订单及车锁管理</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运营商仅支持运营的管理功能且仅能管理自己的订单和车锁</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295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3964" y="4906"/>
            <a:ext cx="10374746" cy="927964"/>
          </a:xfrm>
        </p:spPr>
        <p:txBody>
          <a:bodyPr/>
          <a:lstStyle/>
          <a:p>
            <a:r>
              <a:rPr lang="zh-CN" altLang="en-US"/>
              <a:t>后台功能</a:t>
            </a:r>
            <a:r>
              <a:rPr lang="en-US" altLang="zh-CN"/>
              <a:t>-</a:t>
            </a:r>
            <a:r>
              <a:rPr lang="zh-CN" altLang="en-US"/>
              <a:t>用户管理</a:t>
            </a:r>
            <a:endParaRPr lang="zh-CN" altLang="en-US" dirty="0"/>
          </a:p>
        </p:txBody>
      </p:sp>
      <p:pic>
        <p:nvPicPr>
          <p:cNvPr id="3" name="图片 2"/>
          <p:cNvPicPr>
            <a:picLocks noChangeAspect="1"/>
          </p:cNvPicPr>
          <p:nvPr/>
        </p:nvPicPr>
        <p:blipFill>
          <a:blip r:embed="rId2"/>
          <a:stretch>
            <a:fillRect/>
          </a:stretch>
        </p:blipFill>
        <p:spPr>
          <a:xfrm>
            <a:off x="852113" y="1535078"/>
            <a:ext cx="8197157" cy="4120351"/>
          </a:xfrm>
          <a:prstGeom prst="rect">
            <a:avLst/>
          </a:prstGeom>
        </p:spPr>
      </p:pic>
      <p:sp>
        <p:nvSpPr>
          <p:cNvPr id="4" name="文本框 3"/>
          <p:cNvSpPr txBox="1"/>
          <p:nvPr/>
        </p:nvSpPr>
        <p:spPr>
          <a:xfrm>
            <a:off x="9402618" y="1535078"/>
            <a:ext cx="2124364"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支持用户的查看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支持总平台的注册用户情况</a:t>
            </a:r>
          </a:p>
        </p:txBody>
      </p:sp>
    </p:spTree>
    <p:extLst>
      <p:ext uri="{BB962C8B-B14F-4D97-AF65-F5344CB8AC3E}">
        <p14:creationId xmlns:p14="http://schemas.microsoft.com/office/powerpoint/2010/main" val="4238385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47E8925-60C4-4DD9-AB94-A1F166238004}"/>
              </a:ext>
            </a:extLst>
          </p:cNvPr>
          <p:cNvSpPr>
            <a:spLocks noGrp="1"/>
          </p:cNvSpPr>
          <p:nvPr>
            <p:ph type="title"/>
          </p:nvPr>
        </p:nvSpPr>
        <p:spPr/>
        <p:txBody>
          <a:bodyPr/>
          <a:lstStyle/>
          <a:p>
            <a:r>
              <a:rPr lang="zh-CN" altLang="en-US" dirty="0"/>
              <a:t>后台功能</a:t>
            </a:r>
            <a:r>
              <a:rPr lang="en-US" altLang="zh-CN" dirty="0"/>
              <a:t>-</a:t>
            </a:r>
            <a:r>
              <a:rPr lang="zh-CN" altLang="en-US" dirty="0"/>
              <a:t>账户管理</a:t>
            </a:r>
          </a:p>
        </p:txBody>
      </p:sp>
      <p:sp>
        <p:nvSpPr>
          <p:cNvPr id="5" name="文本框 4">
            <a:extLst>
              <a:ext uri="{FF2B5EF4-FFF2-40B4-BE49-F238E27FC236}">
                <a16:creationId xmlns:a16="http://schemas.microsoft.com/office/drawing/2014/main" xmlns="" id="{F5615F66-FC1E-4198-B809-0855740EE11F}"/>
              </a:ext>
            </a:extLst>
          </p:cNvPr>
          <p:cNvSpPr txBox="1"/>
          <p:nvPr/>
        </p:nvSpPr>
        <p:spPr>
          <a:xfrm>
            <a:off x="8785781" y="1337115"/>
            <a:ext cx="2562091"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支持各运营商账户积分、预存款、押金交易信息的查看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支持后台管理员手动对各账户进行积分、预存款、押金的充值和扣费</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xmlns="" id="{DAB35798-5E71-4565-B7AB-082D65C7547A}"/>
              </a:ext>
            </a:extLst>
          </p:cNvPr>
          <p:cNvPicPr>
            <a:picLocks noChangeAspect="1"/>
          </p:cNvPicPr>
          <p:nvPr/>
        </p:nvPicPr>
        <p:blipFill>
          <a:blip r:embed="rId2"/>
          <a:stretch>
            <a:fillRect/>
          </a:stretch>
        </p:blipFill>
        <p:spPr>
          <a:xfrm>
            <a:off x="624056" y="1191285"/>
            <a:ext cx="7153057" cy="4714565"/>
          </a:xfrm>
          <a:prstGeom prst="rect">
            <a:avLst/>
          </a:prstGeom>
        </p:spPr>
      </p:pic>
    </p:spTree>
    <p:extLst>
      <p:ext uri="{BB962C8B-B14F-4D97-AF65-F5344CB8AC3E}">
        <p14:creationId xmlns:p14="http://schemas.microsoft.com/office/powerpoint/2010/main" val="4194554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A5DD52D-C7D4-4BDB-973D-77A1B28CC42C}"/>
              </a:ext>
            </a:extLst>
          </p:cNvPr>
          <p:cNvSpPr>
            <a:spLocks noGrp="1"/>
          </p:cNvSpPr>
          <p:nvPr>
            <p:ph type="title"/>
          </p:nvPr>
        </p:nvSpPr>
        <p:spPr/>
        <p:txBody>
          <a:bodyPr/>
          <a:lstStyle/>
          <a:p>
            <a:r>
              <a:rPr lang="zh-CN" altLang="en-US" dirty="0"/>
              <a:t>后台功能</a:t>
            </a:r>
            <a:r>
              <a:rPr lang="en-US" altLang="zh-CN" dirty="0"/>
              <a:t>-</a:t>
            </a:r>
            <a:r>
              <a:rPr lang="zh-CN" altLang="en-US" dirty="0"/>
              <a:t>运营商管理</a:t>
            </a:r>
          </a:p>
        </p:txBody>
      </p:sp>
      <p:sp>
        <p:nvSpPr>
          <p:cNvPr id="4" name="文本框 3">
            <a:extLst>
              <a:ext uri="{FF2B5EF4-FFF2-40B4-BE49-F238E27FC236}">
                <a16:creationId xmlns:a16="http://schemas.microsoft.com/office/drawing/2014/main" xmlns="" id="{5461F2E2-6AE7-4303-BDE9-F7AD5B6E0CDC}"/>
              </a:ext>
            </a:extLst>
          </p:cNvPr>
          <p:cNvSpPr txBox="1"/>
          <p:nvPr/>
        </p:nvSpPr>
        <p:spPr>
          <a:xfrm>
            <a:off x="9106753" y="1641117"/>
            <a:ext cx="2733313"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支持运营商信息的查看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支持总平台对运营商信息的增加和修改</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xmlns="" id="{1FB63261-D596-4306-9738-2B73753FDDF3}"/>
              </a:ext>
            </a:extLst>
          </p:cNvPr>
          <p:cNvPicPr>
            <a:picLocks noChangeAspect="1"/>
          </p:cNvPicPr>
          <p:nvPr/>
        </p:nvPicPr>
        <p:blipFill>
          <a:blip r:embed="rId2"/>
          <a:stretch>
            <a:fillRect/>
          </a:stretch>
        </p:blipFill>
        <p:spPr>
          <a:xfrm>
            <a:off x="352294" y="1274844"/>
            <a:ext cx="8323809" cy="4542857"/>
          </a:xfrm>
          <a:prstGeom prst="rect">
            <a:avLst/>
          </a:prstGeom>
        </p:spPr>
      </p:pic>
    </p:spTree>
    <p:extLst>
      <p:ext uri="{BB962C8B-B14F-4D97-AF65-F5344CB8AC3E}">
        <p14:creationId xmlns:p14="http://schemas.microsoft.com/office/powerpoint/2010/main" val="1573329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8C2E7DA-2F18-444D-90DA-E2F6EE2B8889}"/>
              </a:ext>
            </a:extLst>
          </p:cNvPr>
          <p:cNvSpPr>
            <a:spLocks noGrp="1"/>
          </p:cNvSpPr>
          <p:nvPr>
            <p:ph type="title"/>
          </p:nvPr>
        </p:nvSpPr>
        <p:spPr/>
        <p:txBody>
          <a:bodyPr/>
          <a:lstStyle/>
          <a:p>
            <a:r>
              <a:rPr lang="zh-CN" altLang="en-US" dirty="0"/>
              <a:t>后台功能</a:t>
            </a:r>
            <a:r>
              <a:rPr lang="en-US" altLang="zh-CN" dirty="0"/>
              <a:t>-</a:t>
            </a:r>
            <a:r>
              <a:rPr lang="zh-CN" altLang="en-US" dirty="0"/>
              <a:t>运营商</a:t>
            </a:r>
            <a:r>
              <a:rPr lang="en-US" altLang="zh-CN" dirty="0"/>
              <a:t>APP</a:t>
            </a:r>
            <a:r>
              <a:rPr lang="zh-CN" altLang="en-US" dirty="0"/>
              <a:t>管理</a:t>
            </a:r>
          </a:p>
        </p:txBody>
      </p:sp>
      <p:sp>
        <p:nvSpPr>
          <p:cNvPr id="5" name="文本框 4">
            <a:extLst>
              <a:ext uri="{FF2B5EF4-FFF2-40B4-BE49-F238E27FC236}">
                <a16:creationId xmlns:a16="http://schemas.microsoft.com/office/drawing/2014/main" xmlns="" id="{62A95E93-7DCA-44CD-9106-BC1DB7F31797}"/>
              </a:ext>
            </a:extLst>
          </p:cNvPr>
          <p:cNvSpPr txBox="1"/>
          <p:nvPr/>
        </p:nvSpPr>
        <p:spPr>
          <a:xfrm>
            <a:off x="8892331" y="1286019"/>
            <a:ext cx="2843868"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支持运营商</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信息的查看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支持总平台对运营商</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信息的增加、修改和删除</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xmlns="" id="{4AEA6686-784C-4A82-8010-C58C74DD0A52}"/>
              </a:ext>
            </a:extLst>
          </p:cNvPr>
          <p:cNvPicPr>
            <a:picLocks noChangeAspect="1"/>
          </p:cNvPicPr>
          <p:nvPr/>
        </p:nvPicPr>
        <p:blipFill>
          <a:blip r:embed="rId2"/>
          <a:stretch>
            <a:fillRect/>
          </a:stretch>
        </p:blipFill>
        <p:spPr>
          <a:xfrm>
            <a:off x="303492" y="1298701"/>
            <a:ext cx="7742857" cy="4314286"/>
          </a:xfrm>
          <a:prstGeom prst="rect">
            <a:avLst/>
          </a:prstGeom>
        </p:spPr>
      </p:pic>
    </p:spTree>
    <p:extLst>
      <p:ext uri="{BB962C8B-B14F-4D97-AF65-F5344CB8AC3E}">
        <p14:creationId xmlns:p14="http://schemas.microsoft.com/office/powerpoint/2010/main" val="4263649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027C305-37E6-436B-85A4-F2B76C989CA3}"/>
              </a:ext>
            </a:extLst>
          </p:cNvPr>
          <p:cNvSpPr>
            <a:spLocks noGrp="1"/>
          </p:cNvSpPr>
          <p:nvPr>
            <p:ph type="title"/>
          </p:nvPr>
        </p:nvSpPr>
        <p:spPr/>
        <p:txBody>
          <a:bodyPr/>
          <a:lstStyle/>
          <a:p>
            <a:r>
              <a:rPr lang="zh-CN" altLang="en-US" dirty="0"/>
              <a:t>后台功能</a:t>
            </a:r>
            <a:r>
              <a:rPr lang="en-US" altLang="zh-CN" dirty="0"/>
              <a:t>-</a:t>
            </a:r>
            <a:r>
              <a:rPr lang="zh-CN" altLang="en-US" dirty="0"/>
              <a:t>单车类型管理</a:t>
            </a:r>
          </a:p>
        </p:txBody>
      </p:sp>
      <p:pic>
        <p:nvPicPr>
          <p:cNvPr id="3" name="图片 2">
            <a:extLst>
              <a:ext uri="{FF2B5EF4-FFF2-40B4-BE49-F238E27FC236}">
                <a16:creationId xmlns:a16="http://schemas.microsoft.com/office/drawing/2014/main" xmlns="" id="{C4E71DD2-A269-47B2-AD89-1762CF29EB79}"/>
              </a:ext>
            </a:extLst>
          </p:cNvPr>
          <p:cNvPicPr>
            <a:picLocks noChangeAspect="1"/>
          </p:cNvPicPr>
          <p:nvPr/>
        </p:nvPicPr>
        <p:blipFill>
          <a:blip r:embed="rId2"/>
          <a:stretch>
            <a:fillRect/>
          </a:stretch>
        </p:blipFill>
        <p:spPr>
          <a:xfrm>
            <a:off x="390521" y="1328353"/>
            <a:ext cx="8323809" cy="3647619"/>
          </a:xfrm>
          <a:prstGeom prst="rect">
            <a:avLst/>
          </a:prstGeom>
        </p:spPr>
      </p:pic>
      <p:sp>
        <p:nvSpPr>
          <p:cNvPr id="4" name="文本框 3">
            <a:extLst>
              <a:ext uri="{FF2B5EF4-FFF2-40B4-BE49-F238E27FC236}">
                <a16:creationId xmlns:a16="http://schemas.microsoft.com/office/drawing/2014/main" xmlns="" id="{8FA91668-BB57-4335-A1F1-94274F889F76}"/>
              </a:ext>
            </a:extLst>
          </p:cNvPr>
          <p:cNvSpPr txBox="1"/>
          <p:nvPr/>
        </p:nvSpPr>
        <p:spPr>
          <a:xfrm>
            <a:off x="8892331" y="1286019"/>
            <a:ext cx="2843868"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支持单车类型的查看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支持总平台对单车类型的添加、修改和删除</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286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54DB072-E021-4F9A-9AF3-C37193DCDD7F}"/>
              </a:ext>
            </a:extLst>
          </p:cNvPr>
          <p:cNvSpPr>
            <a:spLocks noGrp="1"/>
          </p:cNvSpPr>
          <p:nvPr>
            <p:ph type="title"/>
          </p:nvPr>
        </p:nvSpPr>
        <p:spPr/>
        <p:txBody>
          <a:bodyPr/>
          <a:lstStyle/>
          <a:p>
            <a:r>
              <a:rPr lang="zh-CN" altLang="en-US" dirty="0"/>
              <a:t>后台功能</a:t>
            </a:r>
            <a:r>
              <a:rPr lang="en-US" altLang="zh-CN" dirty="0"/>
              <a:t>-</a:t>
            </a:r>
            <a:r>
              <a:rPr lang="zh-CN" altLang="en-US" dirty="0"/>
              <a:t>智能锁管理</a:t>
            </a:r>
          </a:p>
        </p:txBody>
      </p:sp>
      <p:pic>
        <p:nvPicPr>
          <p:cNvPr id="3" name="图片 2">
            <a:extLst>
              <a:ext uri="{FF2B5EF4-FFF2-40B4-BE49-F238E27FC236}">
                <a16:creationId xmlns:a16="http://schemas.microsoft.com/office/drawing/2014/main" xmlns="" id="{3AAB6209-1C24-4AC0-8EE5-BD61985DD6BE}"/>
              </a:ext>
            </a:extLst>
          </p:cNvPr>
          <p:cNvPicPr>
            <a:picLocks noChangeAspect="1"/>
          </p:cNvPicPr>
          <p:nvPr/>
        </p:nvPicPr>
        <p:blipFill>
          <a:blip r:embed="rId2"/>
          <a:stretch>
            <a:fillRect/>
          </a:stretch>
        </p:blipFill>
        <p:spPr>
          <a:xfrm>
            <a:off x="336577" y="1295200"/>
            <a:ext cx="8463474" cy="4485714"/>
          </a:xfrm>
          <a:prstGeom prst="rect">
            <a:avLst/>
          </a:prstGeom>
        </p:spPr>
      </p:pic>
      <p:sp>
        <p:nvSpPr>
          <p:cNvPr id="4" name="文本框 3">
            <a:extLst>
              <a:ext uri="{FF2B5EF4-FFF2-40B4-BE49-F238E27FC236}">
                <a16:creationId xmlns:a16="http://schemas.microsoft.com/office/drawing/2014/main" xmlns="" id="{8C60AD5F-213B-4C81-B7F1-1A5C1673BE2F}"/>
              </a:ext>
            </a:extLst>
          </p:cNvPr>
          <p:cNvSpPr txBox="1"/>
          <p:nvPr/>
        </p:nvSpPr>
        <p:spPr>
          <a:xfrm>
            <a:off x="8892331" y="1286019"/>
            <a:ext cx="3053592"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支持对智能锁信息的查看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支持总平台对智能锁的增删改</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支持智能锁的导入导出</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支持智能锁的发放</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2807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EEC08D-3792-487D-9007-DA501B06F3C9}"/>
              </a:ext>
            </a:extLst>
          </p:cNvPr>
          <p:cNvSpPr>
            <a:spLocks noGrp="1"/>
          </p:cNvSpPr>
          <p:nvPr>
            <p:ph type="title"/>
          </p:nvPr>
        </p:nvSpPr>
        <p:spPr/>
        <p:txBody>
          <a:bodyPr/>
          <a:lstStyle/>
          <a:p>
            <a:r>
              <a:rPr lang="zh-CN" altLang="en-US" dirty="0"/>
              <a:t>后台功能</a:t>
            </a:r>
            <a:r>
              <a:rPr lang="en-US" altLang="zh-CN" dirty="0"/>
              <a:t>-</a:t>
            </a:r>
            <a:r>
              <a:rPr lang="zh-CN" altLang="en-US" dirty="0"/>
              <a:t>骑行订单管理</a:t>
            </a:r>
          </a:p>
        </p:txBody>
      </p:sp>
      <p:pic>
        <p:nvPicPr>
          <p:cNvPr id="3" name="图片 2">
            <a:extLst>
              <a:ext uri="{FF2B5EF4-FFF2-40B4-BE49-F238E27FC236}">
                <a16:creationId xmlns:a16="http://schemas.microsoft.com/office/drawing/2014/main" xmlns="" id="{D41B056C-611B-4C81-88B0-D2A9F4105A80}"/>
              </a:ext>
            </a:extLst>
          </p:cNvPr>
          <p:cNvPicPr>
            <a:picLocks noChangeAspect="1"/>
          </p:cNvPicPr>
          <p:nvPr/>
        </p:nvPicPr>
        <p:blipFill>
          <a:blip r:embed="rId2"/>
          <a:stretch>
            <a:fillRect/>
          </a:stretch>
        </p:blipFill>
        <p:spPr>
          <a:xfrm>
            <a:off x="193963" y="1115159"/>
            <a:ext cx="8676659" cy="4761905"/>
          </a:xfrm>
          <a:prstGeom prst="rect">
            <a:avLst/>
          </a:prstGeom>
        </p:spPr>
      </p:pic>
      <p:sp>
        <p:nvSpPr>
          <p:cNvPr id="4" name="文本框 3">
            <a:extLst>
              <a:ext uri="{FF2B5EF4-FFF2-40B4-BE49-F238E27FC236}">
                <a16:creationId xmlns:a16="http://schemas.microsoft.com/office/drawing/2014/main" xmlns="" id="{7A0694D2-13C6-4E0D-93DC-75676A4CACC9}"/>
              </a:ext>
            </a:extLst>
          </p:cNvPr>
          <p:cNvSpPr txBox="1"/>
          <p:nvPr/>
        </p:nvSpPr>
        <p:spPr>
          <a:xfrm>
            <a:off x="8892331" y="1286019"/>
            <a:ext cx="3053592"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支持骑行订单信息的查看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支持强制结束订单</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支持骑行订单的导出</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支持查看骑行订单的轨迹</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文本框 3">
            <a:extLst>
              <a:ext uri="{FF2B5EF4-FFF2-40B4-BE49-F238E27FC236}">
                <a16:creationId xmlns:a16="http://schemas.microsoft.com/office/drawing/2014/main" xmlns="" id="{7A0694D2-13C6-4E0D-93DC-75676A4CACC9}"/>
              </a:ext>
            </a:extLst>
          </p:cNvPr>
          <p:cNvSpPr txBox="1"/>
          <p:nvPr/>
        </p:nvSpPr>
        <p:spPr>
          <a:xfrm>
            <a:off x="9044731" y="3352464"/>
            <a:ext cx="3053592" cy="1895519"/>
          </a:xfrm>
          <a:prstGeom prst="rect">
            <a:avLst/>
          </a:prstGeom>
          <a:noFill/>
        </p:spPr>
        <p:txBody>
          <a:bodyPr wrap="square" rtlCol="0">
            <a:spAutoFit/>
          </a:bodyPr>
          <a:lstStyle/>
          <a:p>
            <a:pPr>
              <a:lnSpc>
                <a:spcPct val="150000"/>
              </a:lnSpc>
            </a:pP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当车锁关锁包未成功上送时，用户可以电话客服通过后台来强制结束，参考用户的骑行轨迹决定是全免费还是部分收费。客服可以修改订单价格。</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4437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A2722CC-ED48-406D-8AA2-64115EA79C19}"/>
              </a:ext>
            </a:extLst>
          </p:cNvPr>
          <p:cNvSpPr>
            <a:spLocks noGrp="1"/>
          </p:cNvSpPr>
          <p:nvPr>
            <p:ph type="title"/>
          </p:nvPr>
        </p:nvSpPr>
        <p:spPr/>
        <p:txBody>
          <a:bodyPr/>
          <a:lstStyle/>
          <a:p>
            <a:r>
              <a:rPr lang="zh-CN" altLang="en-US" dirty="0"/>
              <a:t>后台功能</a:t>
            </a:r>
            <a:r>
              <a:rPr lang="en-US" altLang="zh-CN" dirty="0"/>
              <a:t>-</a:t>
            </a:r>
            <a:r>
              <a:rPr lang="zh-CN" altLang="en-US" dirty="0"/>
              <a:t>充值订单</a:t>
            </a:r>
          </a:p>
        </p:txBody>
      </p:sp>
      <p:sp>
        <p:nvSpPr>
          <p:cNvPr id="3" name="文本框 2">
            <a:extLst>
              <a:ext uri="{FF2B5EF4-FFF2-40B4-BE49-F238E27FC236}">
                <a16:creationId xmlns:a16="http://schemas.microsoft.com/office/drawing/2014/main" xmlns="" id="{84BC26DB-AA24-48EF-9743-C303FEAA0598}"/>
              </a:ext>
            </a:extLst>
          </p:cNvPr>
          <p:cNvSpPr txBox="1"/>
          <p:nvPr/>
        </p:nvSpPr>
        <p:spPr>
          <a:xfrm>
            <a:off x="9110443" y="1286019"/>
            <a:ext cx="2835479"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支持对充值订单的查看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支持充值订单的导出</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1F7BB0FB-09BB-45AE-824A-9D0697AFE345}"/>
              </a:ext>
            </a:extLst>
          </p:cNvPr>
          <p:cNvPicPr>
            <a:picLocks noChangeAspect="1"/>
          </p:cNvPicPr>
          <p:nvPr/>
        </p:nvPicPr>
        <p:blipFill>
          <a:blip r:embed="rId2"/>
          <a:stretch>
            <a:fillRect/>
          </a:stretch>
        </p:blipFill>
        <p:spPr>
          <a:xfrm>
            <a:off x="144672" y="1124550"/>
            <a:ext cx="8747659" cy="4662587"/>
          </a:xfrm>
          <a:prstGeom prst="rect">
            <a:avLst/>
          </a:prstGeom>
        </p:spPr>
      </p:pic>
    </p:spTree>
    <p:extLst>
      <p:ext uri="{BB962C8B-B14F-4D97-AF65-F5344CB8AC3E}">
        <p14:creationId xmlns:p14="http://schemas.microsoft.com/office/powerpoint/2010/main" val="86985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p:cNvSpPr>
          <p:nvPr/>
        </p:nvSpPr>
        <p:spPr bwMode="auto">
          <a:xfrm>
            <a:off x="2654851" y="1814513"/>
            <a:ext cx="7069550"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noFill/>
          <a:ln w="63500">
            <a:solidFill>
              <a:schemeClr val="accent2"/>
            </a:solidFill>
          </a:ln>
          <a:extLst/>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itchFamily="34" charset="-122"/>
              <a:ea typeface="微软雅黑" pitchFamily="34" charset="-122"/>
            </a:endParaRPr>
          </a:p>
        </p:txBody>
      </p:sp>
      <p:sp>
        <p:nvSpPr>
          <p:cNvPr id="5" name="Freeform 7"/>
          <p:cNvSpPr>
            <a:spLocks/>
          </p:cNvSpPr>
          <p:nvPr/>
        </p:nvSpPr>
        <p:spPr bwMode="auto">
          <a:xfrm>
            <a:off x="2556465" y="1612901"/>
            <a:ext cx="2237501"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rgbClr val="FF6200"/>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6" name="TextBox 28"/>
          <p:cNvSpPr txBox="1"/>
          <p:nvPr/>
        </p:nvSpPr>
        <p:spPr>
          <a:xfrm>
            <a:off x="4858590" y="2369220"/>
            <a:ext cx="4037270" cy="707886"/>
          </a:xfrm>
          <a:prstGeom prst="rect">
            <a:avLst/>
          </a:prstGeom>
          <a:noFill/>
          <a:ln>
            <a:noFill/>
          </a:ln>
        </p:spPr>
        <p:txBody>
          <a:bodyPr wrap="square" rtlCol="0">
            <a:spAutoFit/>
          </a:bodyPr>
          <a:lstStyle/>
          <a:p>
            <a:pPr algn="ctr"/>
            <a:r>
              <a:rPr lang="zh-CN" altLang="en-US" sz="4000" b="1" dirty="0">
                <a:solidFill>
                  <a:schemeClr val="tx1">
                    <a:lumMod val="65000"/>
                    <a:lumOff val="35000"/>
                  </a:schemeClr>
                </a:solidFill>
                <a:latin typeface="微软雅黑" pitchFamily="34" charset="-122"/>
                <a:ea typeface="微软雅黑" pitchFamily="34" charset="-122"/>
              </a:rPr>
              <a:t>产品定位</a:t>
            </a:r>
            <a:endParaRPr lang="zh-CN" altLang="en-US" sz="2000" dirty="0">
              <a:solidFill>
                <a:schemeClr val="bg1">
                  <a:lumMod val="50000"/>
                </a:schemeClr>
              </a:solidFill>
              <a:latin typeface="微软雅黑" pitchFamily="34" charset="-122"/>
              <a:ea typeface="微软雅黑" pitchFamily="34" charset="-122"/>
              <a:cs typeface="Arial" panose="020B0604020202020204" pitchFamily="34" charset="0"/>
            </a:endParaRPr>
          </a:p>
        </p:txBody>
      </p:sp>
      <p:sp>
        <p:nvSpPr>
          <p:cNvPr id="7" name="TextBox 31"/>
          <p:cNvSpPr txBox="1"/>
          <p:nvPr/>
        </p:nvSpPr>
        <p:spPr>
          <a:xfrm>
            <a:off x="3515362" y="3429001"/>
            <a:ext cx="5315873" cy="961289"/>
          </a:xfrm>
          <a:prstGeom prst="rect">
            <a:avLst/>
          </a:prstGeom>
          <a:noFill/>
          <a:ln>
            <a:noFill/>
          </a:ln>
        </p:spPr>
        <p:txBody>
          <a:bodyPr wrap="square" rtlCol="0">
            <a:spAutoFit/>
          </a:bodyPr>
          <a:lstStyle/>
          <a:p>
            <a:pPr>
              <a:lnSpc>
                <a:spcPct val="150000"/>
              </a:lnSpc>
            </a:pPr>
            <a:r>
              <a:rPr lang="zh-CN" altLang="en-US" sz="2000" dirty="0">
                <a:solidFill>
                  <a:schemeClr val="tx1">
                    <a:lumMod val="65000"/>
                    <a:lumOff val="35000"/>
                  </a:schemeClr>
                </a:solidFill>
                <a:latin typeface="微软雅黑" pitchFamily="34" charset="-122"/>
                <a:ea typeface="微软雅黑" pitchFamily="34" charset="-122"/>
              </a:rPr>
              <a:t>根据目标群体的消费特征，并结合市场的选择和定位，确定我们产品在市场的功能定位</a:t>
            </a:r>
          </a:p>
        </p:txBody>
      </p:sp>
      <p:sp>
        <p:nvSpPr>
          <p:cNvPr id="8" name="TextBox 27"/>
          <p:cNvSpPr txBox="1"/>
          <p:nvPr/>
        </p:nvSpPr>
        <p:spPr>
          <a:xfrm>
            <a:off x="3295410" y="1741254"/>
            <a:ext cx="698520" cy="1323439"/>
          </a:xfrm>
          <a:prstGeom prst="rect">
            <a:avLst/>
          </a:prstGeom>
          <a:noFill/>
        </p:spPr>
        <p:txBody>
          <a:bodyPr wrap="square" rtlCol="0">
            <a:spAutoFit/>
          </a:bodyPr>
          <a:lstStyle/>
          <a:p>
            <a:r>
              <a:rPr lang="en-US" altLang="zh-CN" sz="8000" b="1" dirty="0">
                <a:solidFill>
                  <a:schemeClr val="bg1"/>
                </a:solidFill>
                <a:latin typeface="微软雅黑" pitchFamily="34" charset="-122"/>
                <a:ea typeface="微软雅黑" pitchFamily="34" charset="-122"/>
              </a:rPr>
              <a:t>1</a:t>
            </a:r>
            <a:endParaRPr lang="zh-CN" altLang="en-US" sz="8000" b="1" dirty="0">
              <a:solidFill>
                <a:schemeClr val="bg1"/>
              </a:solidFill>
              <a:latin typeface="微软雅黑" pitchFamily="34" charset="-122"/>
              <a:ea typeface="微软雅黑" pitchFamily="34" charset="-122"/>
            </a:endParaRPr>
          </a:p>
        </p:txBody>
      </p:sp>
      <p:sp>
        <p:nvSpPr>
          <p:cNvPr id="9" name="Rectangle 13"/>
          <p:cNvSpPr>
            <a:spLocks noChangeArrowheads="1"/>
          </p:cNvSpPr>
          <p:nvPr/>
        </p:nvSpPr>
        <p:spPr bwMode="auto">
          <a:xfrm>
            <a:off x="2776279" y="2456621"/>
            <a:ext cx="5665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300" b="0" i="0" u="none" strike="noStrike" cap="none" normalizeH="0" baseline="0" dirty="0">
                <a:ln>
                  <a:noFill/>
                </a:ln>
                <a:solidFill>
                  <a:schemeClr val="bg1"/>
                </a:solidFill>
                <a:effectLst/>
                <a:latin typeface="微软雅黑" pitchFamily="34" charset="-122"/>
                <a:ea typeface="微软雅黑" pitchFamily="34" charset="-122"/>
              </a:rPr>
              <a:t>Part</a:t>
            </a:r>
            <a:endParaRPr kumimoji="0" lang="zh-CN" altLang="zh-CN" sz="1800" b="0" i="0" u="none" strike="noStrike" cap="none" normalizeH="0" baseline="0" dirty="0">
              <a:ln>
                <a:noFill/>
              </a:ln>
              <a:solidFill>
                <a:schemeClr val="bg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36931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2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gtEl>
                                      </p:cBhvr>
                                    </p:animEffect>
                                  </p:childTnLst>
                                </p:cTn>
                              </p:par>
                            </p:childTnLst>
                          </p:cTn>
                        </p:par>
                        <p:par>
                          <p:cTn id="24" fill="hold">
                            <p:stCondLst>
                              <p:cond delay="4350"/>
                            </p:stCondLst>
                            <p:childTnLst>
                              <p:par>
                                <p:cTn id="25" presetID="3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 calcmode="lin" valueType="num">
                                      <p:cBhvr>
                                        <p:cTn id="29" dur="500" fill="hold"/>
                                        <p:tgtEl>
                                          <p:spTgt spid="8"/>
                                        </p:tgtEl>
                                        <p:attrNameLst>
                                          <p:attrName>style.rotation</p:attrName>
                                        </p:attrNameLst>
                                      </p:cBhvr>
                                      <p:tavLst>
                                        <p:tav tm="0">
                                          <p:val>
                                            <p:fltVal val="90"/>
                                          </p:val>
                                        </p:tav>
                                        <p:tav tm="100000">
                                          <p:val>
                                            <p:fltVal val="0"/>
                                          </p:val>
                                        </p:tav>
                                      </p:tavLst>
                                    </p:anim>
                                    <p:animEffect transition="in" filter="fade">
                                      <p:cBhvr>
                                        <p:cTn id="30" dur="500"/>
                                        <p:tgtEl>
                                          <p:spTgt spid="8"/>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 calcmode="lin" valueType="num">
                                      <p:cBhvr>
                                        <p:cTn id="35" dur="500" fill="hold"/>
                                        <p:tgtEl>
                                          <p:spTgt spid="9"/>
                                        </p:tgtEl>
                                        <p:attrNameLst>
                                          <p:attrName>style.rotation</p:attrName>
                                        </p:attrNameLst>
                                      </p:cBhvr>
                                      <p:tavLst>
                                        <p:tav tm="0">
                                          <p:val>
                                            <p:fltVal val="90"/>
                                          </p:val>
                                        </p:tav>
                                        <p:tav tm="100000">
                                          <p:val>
                                            <p:fltVal val="0"/>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8448C69-DFC0-4FD4-BD33-37C2F06FD4BC}"/>
              </a:ext>
            </a:extLst>
          </p:cNvPr>
          <p:cNvSpPr>
            <a:spLocks noGrp="1"/>
          </p:cNvSpPr>
          <p:nvPr>
            <p:ph type="title"/>
          </p:nvPr>
        </p:nvSpPr>
        <p:spPr/>
        <p:txBody>
          <a:bodyPr/>
          <a:lstStyle/>
          <a:p>
            <a:r>
              <a:rPr lang="zh-CN" altLang="en-US" dirty="0"/>
              <a:t>后台功能</a:t>
            </a:r>
            <a:r>
              <a:rPr lang="en-US" altLang="zh-CN" dirty="0"/>
              <a:t>-</a:t>
            </a:r>
            <a:r>
              <a:rPr lang="zh-CN" altLang="en-US" dirty="0"/>
              <a:t>用户报修记录</a:t>
            </a:r>
          </a:p>
        </p:txBody>
      </p:sp>
      <p:sp>
        <p:nvSpPr>
          <p:cNvPr id="3" name="文本框 2">
            <a:extLst>
              <a:ext uri="{FF2B5EF4-FFF2-40B4-BE49-F238E27FC236}">
                <a16:creationId xmlns:a16="http://schemas.microsoft.com/office/drawing/2014/main" xmlns="" id="{BFFAE078-FEA8-489D-9C00-77A71310B851}"/>
              </a:ext>
            </a:extLst>
          </p:cNvPr>
          <p:cNvSpPr txBox="1"/>
          <p:nvPr/>
        </p:nvSpPr>
        <p:spPr>
          <a:xfrm>
            <a:off x="9043160" y="1286019"/>
            <a:ext cx="2693211"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支持对用户报修记录的查看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7E76EBEE-959A-4DFD-9CD1-F9AC1AA98B4C}"/>
              </a:ext>
            </a:extLst>
          </p:cNvPr>
          <p:cNvPicPr>
            <a:picLocks noChangeAspect="1"/>
          </p:cNvPicPr>
          <p:nvPr/>
        </p:nvPicPr>
        <p:blipFill>
          <a:blip r:embed="rId2"/>
          <a:stretch>
            <a:fillRect/>
          </a:stretch>
        </p:blipFill>
        <p:spPr>
          <a:xfrm>
            <a:off x="270030" y="1286019"/>
            <a:ext cx="8638300" cy="4388917"/>
          </a:xfrm>
          <a:prstGeom prst="rect">
            <a:avLst/>
          </a:prstGeom>
        </p:spPr>
      </p:pic>
    </p:spTree>
    <p:extLst>
      <p:ext uri="{BB962C8B-B14F-4D97-AF65-F5344CB8AC3E}">
        <p14:creationId xmlns:p14="http://schemas.microsoft.com/office/powerpoint/2010/main" val="3290942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6C0FAE-A364-4A34-91FA-3B8BE7B24555}"/>
              </a:ext>
            </a:extLst>
          </p:cNvPr>
          <p:cNvSpPr>
            <a:spLocks noGrp="1"/>
          </p:cNvSpPr>
          <p:nvPr>
            <p:ph type="title"/>
          </p:nvPr>
        </p:nvSpPr>
        <p:spPr/>
        <p:txBody>
          <a:bodyPr/>
          <a:lstStyle/>
          <a:p>
            <a:r>
              <a:rPr lang="zh-CN" altLang="en-US" dirty="0"/>
              <a:t>后台功能</a:t>
            </a:r>
            <a:r>
              <a:rPr lang="en-US" altLang="zh-CN" dirty="0"/>
              <a:t>-</a:t>
            </a:r>
            <a:r>
              <a:rPr lang="zh-CN" altLang="en-US" dirty="0"/>
              <a:t>文章管理</a:t>
            </a:r>
          </a:p>
        </p:txBody>
      </p:sp>
      <p:sp>
        <p:nvSpPr>
          <p:cNvPr id="3" name="文本框 2">
            <a:extLst>
              <a:ext uri="{FF2B5EF4-FFF2-40B4-BE49-F238E27FC236}">
                <a16:creationId xmlns:a16="http://schemas.microsoft.com/office/drawing/2014/main" xmlns="" id="{44975BE9-8C9D-4C7D-9AED-FDFD4131D3AD}"/>
              </a:ext>
            </a:extLst>
          </p:cNvPr>
          <p:cNvSpPr txBox="1"/>
          <p:nvPr/>
        </p:nvSpPr>
        <p:spPr>
          <a:xfrm>
            <a:off x="8892331" y="1286019"/>
            <a:ext cx="305359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支持对文章信息的查看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支持对文章分类的增删改</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支持对文章的增删改</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BE5FF725-6566-448D-AF75-C44CDE06D7D4}"/>
              </a:ext>
            </a:extLst>
          </p:cNvPr>
          <p:cNvPicPr>
            <a:picLocks noChangeAspect="1"/>
          </p:cNvPicPr>
          <p:nvPr/>
        </p:nvPicPr>
        <p:blipFill>
          <a:blip r:embed="rId2"/>
          <a:stretch>
            <a:fillRect/>
          </a:stretch>
        </p:blipFill>
        <p:spPr>
          <a:xfrm>
            <a:off x="326971" y="1286019"/>
            <a:ext cx="8295238" cy="4000000"/>
          </a:xfrm>
          <a:prstGeom prst="rect">
            <a:avLst/>
          </a:prstGeom>
        </p:spPr>
      </p:pic>
    </p:spTree>
    <p:extLst>
      <p:ext uri="{BB962C8B-B14F-4D97-AF65-F5344CB8AC3E}">
        <p14:creationId xmlns:p14="http://schemas.microsoft.com/office/powerpoint/2010/main" val="3266590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9B8F4D1-A05F-4185-B3F4-F7F4CB9382A9}"/>
              </a:ext>
            </a:extLst>
          </p:cNvPr>
          <p:cNvSpPr>
            <a:spLocks noGrp="1"/>
          </p:cNvSpPr>
          <p:nvPr>
            <p:ph type="title"/>
          </p:nvPr>
        </p:nvSpPr>
        <p:spPr/>
        <p:txBody>
          <a:bodyPr/>
          <a:lstStyle/>
          <a:p>
            <a:r>
              <a:rPr lang="zh-CN" altLang="en-US" dirty="0"/>
              <a:t>后台功能</a:t>
            </a:r>
            <a:r>
              <a:rPr lang="en-US" altLang="zh-CN" dirty="0"/>
              <a:t>-</a:t>
            </a:r>
            <a:r>
              <a:rPr lang="zh-CN" altLang="en-US" dirty="0"/>
              <a:t>角色管理</a:t>
            </a:r>
          </a:p>
        </p:txBody>
      </p:sp>
      <p:sp>
        <p:nvSpPr>
          <p:cNvPr id="3" name="文本框 2">
            <a:extLst>
              <a:ext uri="{FF2B5EF4-FFF2-40B4-BE49-F238E27FC236}">
                <a16:creationId xmlns:a16="http://schemas.microsoft.com/office/drawing/2014/main" xmlns="" id="{22FB1182-650A-408A-9A99-0CACD2B92BFA}"/>
              </a:ext>
            </a:extLst>
          </p:cNvPr>
          <p:cNvSpPr txBox="1"/>
          <p:nvPr/>
        </p:nvSpPr>
        <p:spPr>
          <a:xfrm>
            <a:off x="8282731" y="1389689"/>
            <a:ext cx="3053592"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支持对角色的查看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支持对角色的增删改</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支持为角色添加和删除用户</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支持对角色进行菜单授权</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3280"/>
          <a:stretch/>
        </p:blipFill>
        <p:spPr bwMode="auto">
          <a:xfrm>
            <a:off x="1024700" y="1352562"/>
            <a:ext cx="6912292"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308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p:cNvSpPr>
          <p:nvPr/>
        </p:nvSpPr>
        <p:spPr bwMode="auto">
          <a:xfrm>
            <a:off x="2654851" y="1814513"/>
            <a:ext cx="7069550"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noFill/>
          <a:ln w="63500">
            <a:solidFill>
              <a:schemeClr val="accent2"/>
            </a:solidFill>
          </a:ln>
          <a:extLst/>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itchFamily="34" charset="-122"/>
              <a:ea typeface="微软雅黑" pitchFamily="34" charset="-122"/>
            </a:endParaRPr>
          </a:p>
        </p:txBody>
      </p:sp>
      <p:sp>
        <p:nvSpPr>
          <p:cNvPr id="5" name="Freeform 7"/>
          <p:cNvSpPr>
            <a:spLocks/>
          </p:cNvSpPr>
          <p:nvPr/>
        </p:nvSpPr>
        <p:spPr bwMode="auto">
          <a:xfrm>
            <a:off x="2556465" y="1612901"/>
            <a:ext cx="2237501"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rgbClr val="FF6200"/>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6" name="TextBox 28"/>
          <p:cNvSpPr txBox="1"/>
          <p:nvPr/>
        </p:nvSpPr>
        <p:spPr>
          <a:xfrm>
            <a:off x="4858590" y="2369220"/>
            <a:ext cx="4037270" cy="707886"/>
          </a:xfrm>
          <a:prstGeom prst="rect">
            <a:avLst/>
          </a:prstGeom>
          <a:noFill/>
          <a:ln>
            <a:noFill/>
          </a:ln>
        </p:spPr>
        <p:txBody>
          <a:bodyPr wrap="square" rtlCol="0">
            <a:spAutoFit/>
          </a:bodyPr>
          <a:lstStyle/>
          <a:p>
            <a:pPr algn="ctr"/>
            <a:r>
              <a:rPr lang="zh-CN" altLang="en-US" sz="4000" b="1" dirty="0">
                <a:solidFill>
                  <a:schemeClr val="tx1">
                    <a:lumMod val="65000"/>
                    <a:lumOff val="35000"/>
                  </a:schemeClr>
                </a:solidFill>
                <a:latin typeface="微软雅黑" pitchFamily="34" charset="-122"/>
                <a:ea typeface="微软雅黑" pitchFamily="34" charset="-122"/>
              </a:rPr>
              <a:t>产</a:t>
            </a:r>
            <a:r>
              <a:rPr lang="zh-CN" altLang="en-US" sz="4000" b="1" dirty="0" smtClean="0">
                <a:solidFill>
                  <a:schemeClr val="tx1">
                    <a:lumMod val="65000"/>
                    <a:lumOff val="35000"/>
                  </a:schemeClr>
                </a:solidFill>
                <a:latin typeface="微软雅黑" pitchFamily="34" charset="-122"/>
                <a:ea typeface="微软雅黑" pitchFamily="34" charset="-122"/>
              </a:rPr>
              <a:t>品营销支撑</a:t>
            </a:r>
            <a:endParaRPr lang="zh-CN" altLang="en-US" sz="2000" dirty="0">
              <a:solidFill>
                <a:schemeClr val="bg1">
                  <a:lumMod val="50000"/>
                </a:schemeClr>
              </a:solidFill>
              <a:latin typeface="微软雅黑" pitchFamily="34" charset="-122"/>
              <a:ea typeface="微软雅黑" pitchFamily="34" charset="-122"/>
              <a:cs typeface="Arial" panose="020B0604020202020204" pitchFamily="34" charset="0"/>
            </a:endParaRPr>
          </a:p>
        </p:txBody>
      </p:sp>
      <p:sp>
        <p:nvSpPr>
          <p:cNvPr id="7" name="TextBox 31"/>
          <p:cNvSpPr txBox="1"/>
          <p:nvPr/>
        </p:nvSpPr>
        <p:spPr>
          <a:xfrm>
            <a:off x="3515362" y="3429001"/>
            <a:ext cx="5315873" cy="553998"/>
          </a:xfrm>
          <a:prstGeom prst="rect">
            <a:avLst/>
          </a:prstGeom>
          <a:noFill/>
          <a:ln>
            <a:noFill/>
          </a:ln>
        </p:spPr>
        <p:txBody>
          <a:bodyPr wrap="square" rtlCol="0">
            <a:spAutoFit/>
          </a:bodyPr>
          <a:lstStyle/>
          <a:p>
            <a:pPr>
              <a:lnSpc>
                <a:spcPct val="150000"/>
              </a:lnSpc>
            </a:pPr>
            <a:r>
              <a:rPr lang="zh-CN" altLang="en-US" sz="2000" dirty="0" smtClean="0">
                <a:solidFill>
                  <a:schemeClr val="tx1">
                    <a:lumMod val="65000"/>
                    <a:lumOff val="35000"/>
                  </a:schemeClr>
                </a:solidFill>
                <a:latin typeface="微软雅黑" pitchFamily="34" charset="-122"/>
                <a:ea typeface="微软雅黑" pitchFamily="34" charset="-122"/>
              </a:rPr>
              <a:t>产品未来功能的延伸</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8" name="TextBox 27"/>
          <p:cNvSpPr txBox="1"/>
          <p:nvPr/>
        </p:nvSpPr>
        <p:spPr>
          <a:xfrm>
            <a:off x="3295410" y="1741254"/>
            <a:ext cx="698520" cy="1323439"/>
          </a:xfrm>
          <a:prstGeom prst="rect">
            <a:avLst/>
          </a:prstGeom>
          <a:noFill/>
        </p:spPr>
        <p:txBody>
          <a:bodyPr wrap="square" rtlCol="0">
            <a:spAutoFit/>
          </a:bodyPr>
          <a:lstStyle/>
          <a:p>
            <a:r>
              <a:rPr lang="en-US" altLang="zh-CN" sz="8000" b="1" dirty="0" smtClean="0">
                <a:solidFill>
                  <a:schemeClr val="bg1"/>
                </a:solidFill>
                <a:latin typeface="微软雅黑" pitchFamily="34" charset="-122"/>
                <a:ea typeface="微软雅黑" pitchFamily="34" charset="-122"/>
              </a:rPr>
              <a:t>5</a:t>
            </a:r>
            <a:endParaRPr lang="zh-CN" altLang="en-US" sz="8000" b="1" dirty="0">
              <a:solidFill>
                <a:schemeClr val="bg1"/>
              </a:solidFill>
              <a:latin typeface="微软雅黑" pitchFamily="34" charset="-122"/>
              <a:ea typeface="微软雅黑" pitchFamily="34" charset="-122"/>
            </a:endParaRPr>
          </a:p>
        </p:txBody>
      </p:sp>
      <p:sp>
        <p:nvSpPr>
          <p:cNvPr id="9" name="Rectangle 13"/>
          <p:cNvSpPr>
            <a:spLocks noChangeArrowheads="1"/>
          </p:cNvSpPr>
          <p:nvPr/>
        </p:nvSpPr>
        <p:spPr bwMode="auto">
          <a:xfrm>
            <a:off x="2776279" y="2456621"/>
            <a:ext cx="5665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300" b="0" i="0" u="none" strike="noStrike" cap="none" normalizeH="0" baseline="0" dirty="0">
                <a:ln>
                  <a:noFill/>
                </a:ln>
                <a:solidFill>
                  <a:schemeClr val="bg1"/>
                </a:solidFill>
                <a:effectLst/>
                <a:latin typeface="微软雅黑" pitchFamily="34" charset="-122"/>
                <a:ea typeface="微软雅黑" pitchFamily="34" charset="-122"/>
              </a:rPr>
              <a:t>Part</a:t>
            </a:r>
            <a:endParaRPr kumimoji="0" lang="zh-CN" altLang="zh-CN" sz="1800" b="0" i="0" u="none" strike="noStrike" cap="none" normalizeH="0" baseline="0" dirty="0">
              <a:ln>
                <a:noFill/>
              </a:ln>
              <a:solidFill>
                <a:schemeClr val="bg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389260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2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gtEl>
                                      </p:cBhvr>
                                    </p:animEffect>
                                  </p:childTnLst>
                                </p:cTn>
                              </p:par>
                            </p:childTnLst>
                          </p:cTn>
                        </p:par>
                        <p:par>
                          <p:cTn id="24" fill="hold">
                            <p:stCondLst>
                              <p:cond delay="2900"/>
                            </p:stCondLst>
                            <p:childTnLst>
                              <p:par>
                                <p:cTn id="25" presetID="3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 calcmode="lin" valueType="num">
                                      <p:cBhvr>
                                        <p:cTn id="29" dur="500" fill="hold"/>
                                        <p:tgtEl>
                                          <p:spTgt spid="8"/>
                                        </p:tgtEl>
                                        <p:attrNameLst>
                                          <p:attrName>style.rotation</p:attrName>
                                        </p:attrNameLst>
                                      </p:cBhvr>
                                      <p:tavLst>
                                        <p:tav tm="0">
                                          <p:val>
                                            <p:fltVal val="90"/>
                                          </p:val>
                                        </p:tav>
                                        <p:tav tm="100000">
                                          <p:val>
                                            <p:fltVal val="0"/>
                                          </p:val>
                                        </p:tav>
                                      </p:tavLst>
                                    </p:anim>
                                    <p:animEffect transition="in" filter="fade">
                                      <p:cBhvr>
                                        <p:cTn id="30" dur="500"/>
                                        <p:tgtEl>
                                          <p:spTgt spid="8"/>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 calcmode="lin" valueType="num">
                                      <p:cBhvr>
                                        <p:cTn id="35" dur="500" fill="hold"/>
                                        <p:tgtEl>
                                          <p:spTgt spid="9"/>
                                        </p:tgtEl>
                                        <p:attrNameLst>
                                          <p:attrName>style.rotation</p:attrName>
                                        </p:attrNameLst>
                                      </p:cBhvr>
                                      <p:tavLst>
                                        <p:tav tm="0">
                                          <p:val>
                                            <p:fltVal val="90"/>
                                          </p:val>
                                        </p:tav>
                                        <p:tav tm="100000">
                                          <p:val>
                                            <p:fltVal val="0"/>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6C0FAE-A364-4A34-91FA-3B8BE7B24555}"/>
              </a:ext>
            </a:extLst>
          </p:cNvPr>
          <p:cNvSpPr>
            <a:spLocks noGrp="1"/>
          </p:cNvSpPr>
          <p:nvPr>
            <p:ph type="title"/>
          </p:nvPr>
        </p:nvSpPr>
        <p:spPr/>
        <p:txBody>
          <a:bodyPr/>
          <a:lstStyle/>
          <a:p>
            <a:r>
              <a:rPr lang="zh-CN" altLang="en-US" dirty="0" smtClean="0"/>
              <a:t>营销支撑</a:t>
            </a:r>
            <a:r>
              <a:rPr lang="en-US" altLang="zh-CN" dirty="0" smtClean="0"/>
              <a:t>-</a:t>
            </a:r>
            <a:r>
              <a:rPr lang="zh-CN" altLang="en-US" dirty="0" smtClean="0"/>
              <a:t>报表系统</a:t>
            </a:r>
            <a:endParaRPr lang="zh-CN" altLang="en-US" dirty="0"/>
          </a:p>
        </p:txBody>
      </p:sp>
      <p:sp>
        <p:nvSpPr>
          <p:cNvPr id="3" name="文本框 2">
            <a:extLst>
              <a:ext uri="{FF2B5EF4-FFF2-40B4-BE49-F238E27FC236}">
                <a16:creationId xmlns:a16="http://schemas.microsoft.com/office/drawing/2014/main" xmlns="" id="{44975BE9-8C9D-4C7D-9AED-FDFD4131D3AD}"/>
              </a:ext>
            </a:extLst>
          </p:cNvPr>
          <p:cNvSpPr txBox="1"/>
          <p:nvPr/>
        </p:nvSpPr>
        <p:spPr>
          <a:xfrm>
            <a:off x="1699051" y="1773699"/>
            <a:ext cx="3053592" cy="2585323"/>
          </a:xfrm>
          <a:prstGeom prst="rect">
            <a:avLst/>
          </a:prstGeom>
          <a:noFill/>
        </p:spPr>
        <p:txBody>
          <a:bodyPr wrap="square" rtlCol="0">
            <a:spAutoFit/>
          </a:bodyPr>
          <a:lstStyle/>
          <a:p>
            <a:pP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平</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台的业务管理能够提供简单的筛选功能。对于不同运营的支撑需要，我们可以提供对应的报表定制。</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例如损耗情况报表、促销注册量关系报表等。</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8102" y="1651779"/>
            <a:ext cx="58293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110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6C0FAE-A364-4A34-91FA-3B8BE7B24555}"/>
              </a:ext>
            </a:extLst>
          </p:cNvPr>
          <p:cNvSpPr>
            <a:spLocks noGrp="1"/>
          </p:cNvSpPr>
          <p:nvPr>
            <p:ph type="title"/>
          </p:nvPr>
        </p:nvSpPr>
        <p:spPr/>
        <p:txBody>
          <a:bodyPr/>
          <a:lstStyle/>
          <a:p>
            <a:r>
              <a:rPr lang="zh-CN" altLang="en-US" dirty="0" smtClean="0"/>
              <a:t>营销支撑</a:t>
            </a:r>
            <a:r>
              <a:rPr lang="en-US" altLang="zh-CN" dirty="0" smtClean="0"/>
              <a:t>-</a:t>
            </a:r>
            <a:r>
              <a:rPr lang="zh-CN" altLang="en-US" dirty="0" smtClean="0"/>
              <a:t>信用的接入</a:t>
            </a:r>
            <a:endParaRPr lang="zh-CN" altLang="en-US" dirty="0"/>
          </a:p>
        </p:txBody>
      </p:sp>
      <p:sp>
        <p:nvSpPr>
          <p:cNvPr id="3" name="文本框 2">
            <a:extLst>
              <a:ext uri="{FF2B5EF4-FFF2-40B4-BE49-F238E27FC236}">
                <a16:creationId xmlns:a16="http://schemas.microsoft.com/office/drawing/2014/main" xmlns="" id="{44975BE9-8C9D-4C7D-9AED-FDFD4131D3AD}"/>
              </a:ext>
            </a:extLst>
          </p:cNvPr>
          <p:cNvSpPr txBox="1"/>
          <p:nvPr/>
        </p:nvSpPr>
        <p:spPr>
          <a:xfrm>
            <a:off x="2662218" y="1420131"/>
            <a:ext cx="5896565" cy="2169825"/>
          </a:xfrm>
          <a:prstGeom prst="rect">
            <a:avLst/>
          </a:prstGeom>
          <a:noFill/>
        </p:spPr>
        <p:txBody>
          <a:bodyPr wrap="square" rtlCol="0">
            <a:spAutoFit/>
          </a:bodyPr>
          <a:lstStyle/>
          <a:p>
            <a:pPr>
              <a:lnSpc>
                <a:spcPct val="150000"/>
              </a:lnSpc>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例如我们可以对接阿里会员并接入阿里开放</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平台，对接芝麻信用</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。也可以考虑接入腾讯信用等信用平台。</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根据用户的信用度来决</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定是否可以免</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押</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金及相关的奖惩机制。</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366" y="3589956"/>
            <a:ext cx="168592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740" y="3589956"/>
            <a:ext cx="22383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936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产品定位</a:t>
            </a:r>
          </a:p>
        </p:txBody>
      </p:sp>
      <p:sp>
        <p:nvSpPr>
          <p:cNvPr id="10" name="Freeform 7"/>
          <p:cNvSpPr>
            <a:spLocks/>
          </p:cNvSpPr>
          <p:nvPr/>
        </p:nvSpPr>
        <p:spPr bwMode="auto">
          <a:xfrm>
            <a:off x="5241623" y="2004280"/>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1" name="Line 11"/>
          <p:cNvSpPr>
            <a:spLocks noChangeShapeType="1"/>
          </p:cNvSpPr>
          <p:nvPr/>
        </p:nvSpPr>
        <p:spPr bwMode="auto">
          <a:xfrm flipH="1" flipV="1">
            <a:off x="6738638" y="2796368"/>
            <a:ext cx="1105214" cy="565931"/>
          </a:xfrm>
          <a:prstGeom prst="line">
            <a:avLst/>
          </a:prstGeom>
          <a:noFill/>
          <a:ln w="38100" cap="flat">
            <a:solidFill>
              <a:schemeClr val="bg1">
                <a:lumMod val="50000"/>
              </a:schemeClr>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2" name="Line 12"/>
          <p:cNvSpPr>
            <a:spLocks noChangeShapeType="1"/>
          </p:cNvSpPr>
          <p:nvPr/>
        </p:nvSpPr>
        <p:spPr bwMode="auto">
          <a:xfrm flipH="1">
            <a:off x="6905360" y="3933008"/>
            <a:ext cx="938492" cy="576195"/>
          </a:xfrm>
          <a:prstGeom prst="line">
            <a:avLst/>
          </a:prstGeom>
          <a:noFill/>
          <a:ln w="38100" cap="flat">
            <a:solidFill>
              <a:schemeClr val="bg1">
                <a:lumMod val="50000"/>
              </a:schemeClr>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3" name="Line 13"/>
          <p:cNvSpPr>
            <a:spLocks noChangeShapeType="1"/>
          </p:cNvSpPr>
          <p:nvPr/>
        </p:nvSpPr>
        <p:spPr bwMode="auto">
          <a:xfrm flipH="1">
            <a:off x="6387160" y="3659269"/>
            <a:ext cx="1409567" cy="1195"/>
          </a:xfrm>
          <a:prstGeom prst="line">
            <a:avLst/>
          </a:prstGeom>
          <a:noFill/>
          <a:ln w="38100" cap="flat">
            <a:solidFill>
              <a:schemeClr val="bg1">
                <a:lumMod val="50000"/>
              </a:schemeClr>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微软雅黑" pitchFamily="34" charset="-122"/>
              <a:ea typeface="微软雅黑" pitchFamily="34" charset="-122"/>
            </a:endParaRPr>
          </a:p>
        </p:txBody>
      </p:sp>
      <p:sp>
        <p:nvSpPr>
          <p:cNvPr id="14" name="椭圆 13"/>
          <p:cNvSpPr/>
          <p:nvPr/>
        </p:nvSpPr>
        <p:spPr>
          <a:xfrm>
            <a:off x="7871590" y="3156408"/>
            <a:ext cx="1057687" cy="105768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itchFamily="34" charset="-122"/>
              <a:ea typeface="微软雅黑" pitchFamily="34" charset="-122"/>
            </a:endParaRPr>
          </a:p>
        </p:txBody>
      </p:sp>
      <p:sp>
        <p:nvSpPr>
          <p:cNvPr id="15" name="TextBox 39"/>
          <p:cNvSpPr txBox="1"/>
          <p:nvPr/>
        </p:nvSpPr>
        <p:spPr>
          <a:xfrm>
            <a:off x="7887918" y="3362299"/>
            <a:ext cx="1036867" cy="615553"/>
          </a:xfrm>
          <a:prstGeom prst="rect">
            <a:avLst/>
          </a:prstGeom>
          <a:noFill/>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应用</a:t>
            </a:r>
            <a:r>
              <a:rPr lang="en-US" altLang="zh-CN" sz="2000" b="1" dirty="0">
                <a:solidFill>
                  <a:schemeClr val="bg1"/>
                </a:solidFill>
                <a:latin typeface="微软雅黑" pitchFamily="34" charset="-122"/>
                <a:ea typeface="微软雅黑" pitchFamily="34" charset="-122"/>
              </a:rPr>
              <a:t/>
            </a:r>
            <a:br>
              <a:rPr lang="en-US" altLang="zh-CN" sz="2000" b="1" dirty="0">
                <a:solidFill>
                  <a:schemeClr val="bg1"/>
                </a:solidFill>
                <a:latin typeface="微软雅黑" pitchFamily="34" charset="-122"/>
                <a:ea typeface="微软雅黑" pitchFamily="34" charset="-122"/>
              </a:rPr>
            </a:br>
            <a:r>
              <a:rPr lang="zh-CN" altLang="en-US" sz="2000" b="1" dirty="0">
                <a:solidFill>
                  <a:schemeClr val="bg1"/>
                </a:solidFill>
                <a:latin typeface="微软雅黑" pitchFamily="34" charset="-122"/>
                <a:ea typeface="微软雅黑" pitchFamily="34" charset="-122"/>
              </a:rPr>
              <a:t>场景</a:t>
            </a:r>
            <a:endParaRPr lang="en-US" altLang="zh-CN" sz="2000" b="1" dirty="0">
              <a:solidFill>
                <a:schemeClr val="bg1"/>
              </a:solidFill>
              <a:latin typeface="微软雅黑" pitchFamily="34" charset="-122"/>
              <a:ea typeface="微软雅黑" pitchFamily="34" charset="-122"/>
            </a:endParaRPr>
          </a:p>
        </p:txBody>
      </p:sp>
      <p:pic>
        <p:nvPicPr>
          <p:cNvPr id="1026" name="Picture 2" descr="http://img009.hc360.cn/g6/M08/DA/9A/wKhQr1NPmaaENKyPAAAAAIfmbbk1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3324" y="4719789"/>
            <a:ext cx="2044194" cy="1215614"/>
          </a:xfrm>
          <a:prstGeom prst="ellipse">
            <a:avLst/>
          </a:prstGeom>
          <a:ln w="63500" cap="rnd">
            <a:solidFill>
              <a:srgbClr val="FF66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5188982" y="1209798"/>
            <a:ext cx="2167390" cy="1365456"/>
          </a:xfrm>
          <a:prstGeom prst="ellipse">
            <a:avLst/>
          </a:prstGeom>
          <a:ln w="63500" cap="rnd">
            <a:solidFill>
              <a:srgbClr val="FF6600"/>
            </a:solidFill>
          </a:ln>
          <a:effectLst/>
          <a:scene3d>
            <a:camera prst="orthographicFront"/>
            <a:lightRig rig="contrasting" dir="t">
              <a:rot lat="0" lon="0" rev="3000000"/>
            </a:lightRig>
          </a:scene3d>
          <a:sp3d contourW="7620">
            <a:bevelT w="95250" h="31750"/>
            <a:contourClr>
              <a:srgbClr val="333333"/>
            </a:contourClr>
          </a:sp3d>
        </p:spPr>
      </p:pic>
      <p:pic>
        <p:nvPicPr>
          <p:cNvPr id="4" name="图片 3"/>
          <p:cNvPicPr>
            <a:picLocks noChangeAspect="1"/>
          </p:cNvPicPr>
          <p:nvPr/>
        </p:nvPicPr>
        <p:blipFill>
          <a:blip r:embed="rId4"/>
          <a:stretch>
            <a:fillRect/>
          </a:stretch>
        </p:blipFill>
        <p:spPr>
          <a:xfrm>
            <a:off x="4088859" y="3027348"/>
            <a:ext cx="2172670" cy="1315806"/>
          </a:xfrm>
          <a:prstGeom prst="ellipse">
            <a:avLst/>
          </a:prstGeom>
          <a:ln w="63500" cap="rnd">
            <a:solidFill>
              <a:srgbClr val="FF6600"/>
            </a:solidFill>
          </a:ln>
          <a:effectLst/>
          <a:scene3d>
            <a:camera prst="orthographicFront"/>
            <a:lightRig rig="contrasting" dir="t">
              <a:rot lat="0" lon="0" rev="3000000"/>
            </a:lightRig>
          </a:scene3d>
          <a:sp3d contourW="7620">
            <a:bevelT w="95250" h="31750"/>
            <a:contourClr>
              <a:srgbClr val="333333"/>
            </a:contourClr>
          </a:sp3d>
        </p:spPr>
      </p:pic>
      <p:sp>
        <p:nvSpPr>
          <p:cNvPr id="16" name="TextBox 33"/>
          <p:cNvSpPr txBox="1"/>
          <p:nvPr/>
        </p:nvSpPr>
        <p:spPr>
          <a:xfrm>
            <a:off x="3362740" y="1446173"/>
            <a:ext cx="1316697" cy="276999"/>
          </a:xfrm>
          <a:prstGeom prst="rect">
            <a:avLst/>
          </a:prstGeom>
          <a:noFill/>
        </p:spPr>
        <p:txBody>
          <a:bodyPr wrap="square" lIns="0" tIns="0" rIns="0" bIns="0" rtlCol="0">
            <a:spAutoFit/>
          </a:bodyPr>
          <a:lstStyle/>
          <a:p>
            <a:pPr algn="r"/>
            <a:r>
              <a:rPr lang="zh-CN" altLang="en-US" b="1" dirty="0">
                <a:solidFill>
                  <a:schemeClr val="tx1">
                    <a:lumMod val="75000"/>
                    <a:lumOff val="25000"/>
                  </a:schemeClr>
                </a:solidFill>
                <a:latin typeface="微软雅黑" pitchFamily="34" charset="-122"/>
                <a:ea typeface="微软雅黑" pitchFamily="34" charset="-122"/>
              </a:rPr>
              <a:t>景区自行车</a:t>
            </a:r>
          </a:p>
        </p:txBody>
      </p:sp>
      <p:sp>
        <p:nvSpPr>
          <p:cNvPr id="17" name="TextBox 34"/>
          <p:cNvSpPr txBox="1"/>
          <p:nvPr/>
        </p:nvSpPr>
        <p:spPr>
          <a:xfrm>
            <a:off x="2786743" y="1765463"/>
            <a:ext cx="2057359" cy="646331"/>
          </a:xfrm>
          <a:prstGeom prst="rect">
            <a:avLst/>
          </a:prstGeom>
          <a:noFill/>
        </p:spPr>
        <p:txBody>
          <a:bodyPr wrap="square" lIns="0" tIns="0" rIns="0" bIns="0" rtlCol="0">
            <a:spAutoFit/>
          </a:bodyPr>
          <a:lstStyle/>
          <a:p>
            <a:r>
              <a:rPr lang="zh-CN" altLang="en-US" sz="1400" dirty="0">
                <a:solidFill>
                  <a:schemeClr val="tx1">
                    <a:lumMod val="75000"/>
                    <a:lumOff val="25000"/>
                  </a:schemeClr>
                </a:solidFill>
                <a:latin typeface="微软雅黑" pitchFamily="34" charset="-122"/>
                <a:ea typeface="微软雅黑" pitchFamily="34" charset="-122"/>
              </a:rPr>
              <a:t>实现景区多种自行车的管理，摆脱固定借还车辆的缺点</a:t>
            </a:r>
          </a:p>
        </p:txBody>
      </p:sp>
      <p:sp>
        <p:nvSpPr>
          <p:cNvPr id="18" name="TextBox 33"/>
          <p:cNvSpPr txBox="1"/>
          <p:nvPr/>
        </p:nvSpPr>
        <p:spPr>
          <a:xfrm>
            <a:off x="2330662" y="3223799"/>
            <a:ext cx="1316697" cy="276999"/>
          </a:xfrm>
          <a:prstGeom prst="rect">
            <a:avLst/>
          </a:prstGeom>
          <a:noFill/>
        </p:spPr>
        <p:txBody>
          <a:bodyPr wrap="square" lIns="0" tIns="0" rIns="0" bIns="0" rtlCol="0">
            <a:spAutoFit/>
          </a:bodyPr>
          <a:lstStyle/>
          <a:p>
            <a:pPr algn="r"/>
            <a:r>
              <a:rPr lang="zh-CN" altLang="en-US" b="1" dirty="0">
                <a:solidFill>
                  <a:schemeClr val="tx1">
                    <a:lumMod val="75000"/>
                    <a:lumOff val="25000"/>
                  </a:schemeClr>
                </a:solidFill>
                <a:latin typeface="微软雅黑" pitchFamily="34" charset="-122"/>
                <a:ea typeface="微软雅黑" pitchFamily="34" charset="-122"/>
              </a:rPr>
              <a:t>厂区自行车</a:t>
            </a:r>
          </a:p>
        </p:txBody>
      </p:sp>
      <p:sp>
        <p:nvSpPr>
          <p:cNvPr id="19" name="TextBox 34"/>
          <p:cNvSpPr txBox="1"/>
          <p:nvPr/>
        </p:nvSpPr>
        <p:spPr>
          <a:xfrm>
            <a:off x="1754665" y="3543089"/>
            <a:ext cx="2057359" cy="646331"/>
          </a:xfrm>
          <a:prstGeom prst="rect">
            <a:avLst/>
          </a:prstGeom>
          <a:noFill/>
        </p:spPr>
        <p:txBody>
          <a:bodyPr wrap="square" lIns="0" tIns="0" rIns="0" bIns="0" rtlCol="0">
            <a:spAutoFit/>
          </a:bodyPr>
          <a:lstStyle/>
          <a:p>
            <a:r>
              <a:rPr lang="zh-CN" altLang="en-US" sz="1400" dirty="0">
                <a:solidFill>
                  <a:schemeClr val="tx1">
                    <a:lumMod val="75000"/>
                    <a:lumOff val="25000"/>
                  </a:schemeClr>
                </a:solidFill>
                <a:latin typeface="微软雅黑" pitchFamily="34" charset="-122"/>
                <a:ea typeface="微软雅黑" pitchFamily="34" charset="-122"/>
              </a:rPr>
              <a:t>方便职工在厂区内短途代步使用，提高厂区的运作效率</a:t>
            </a:r>
          </a:p>
        </p:txBody>
      </p:sp>
      <p:sp>
        <p:nvSpPr>
          <p:cNvPr id="20" name="TextBox 33"/>
          <p:cNvSpPr txBox="1"/>
          <p:nvPr/>
        </p:nvSpPr>
        <p:spPr>
          <a:xfrm>
            <a:off x="2786744" y="4903637"/>
            <a:ext cx="1953230" cy="276999"/>
          </a:xfrm>
          <a:prstGeom prst="rect">
            <a:avLst/>
          </a:prstGeom>
          <a:noFill/>
        </p:spPr>
        <p:txBody>
          <a:bodyPr wrap="square" lIns="0" tIns="0" rIns="0" bIns="0" rtlCol="0">
            <a:spAutoFit/>
          </a:bodyPr>
          <a:lstStyle/>
          <a:p>
            <a:pPr algn="r"/>
            <a:r>
              <a:rPr lang="zh-CN" altLang="en-US" b="1" dirty="0">
                <a:solidFill>
                  <a:schemeClr val="tx1">
                    <a:lumMod val="75000"/>
                    <a:lumOff val="25000"/>
                  </a:schemeClr>
                </a:solidFill>
                <a:latin typeface="微软雅黑" pitchFamily="34" charset="-122"/>
                <a:ea typeface="微软雅黑" pitchFamily="34" charset="-122"/>
              </a:rPr>
              <a:t>城镇自行车</a:t>
            </a:r>
          </a:p>
        </p:txBody>
      </p:sp>
      <p:sp>
        <p:nvSpPr>
          <p:cNvPr id="21" name="TextBox 34"/>
          <p:cNvSpPr txBox="1"/>
          <p:nvPr/>
        </p:nvSpPr>
        <p:spPr>
          <a:xfrm>
            <a:off x="2836393" y="5222927"/>
            <a:ext cx="2057359" cy="430887"/>
          </a:xfrm>
          <a:prstGeom prst="rect">
            <a:avLst/>
          </a:prstGeom>
          <a:noFill/>
        </p:spPr>
        <p:txBody>
          <a:bodyPr wrap="square" lIns="0" tIns="0" rIns="0" bIns="0" rtlCol="0">
            <a:spAutoFit/>
          </a:bodyPr>
          <a:lstStyle/>
          <a:p>
            <a:r>
              <a:rPr lang="zh-CN" altLang="en-US" sz="1400" dirty="0">
                <a:solidFill>
                  <a:schemeClr val="tx1">
                    <a:lumMod val="75000"/>
                    <a:lumOff val="25000"/>
                  </a:schemeClr>
                </a:solidFill>
                <a:latin typeface="微软雅黑" pitchFamily="34" charset="-122"/>
                <a:ea typeface="微软雅黑" pitchFamily="34" charset="-122"/>
              </a:rPr>
              <a:t>实现城镇自行车模式，无桩停车，自由骑行</a:t>
            </a:r>
          </a:p>
        </p:txBody>
      </p:sp>
    </p:spTree>
    <p:extLst>
      <p:ext uri="{BB962C8B-B14F-4D97-AF65-F5344CB8AC3E}">
        <p14:creationId xmlns:p14="http://schemas.microsoft.com/office/powerpoint/2010/main" val="20243584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4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44000">
                                          <p:cBhvr additive="base">
                                            <p:cTn id="7" dur="400" fill="hold"/>
                                            <p:tgtEl>
                                              <p:spTgt spid="14"/>
                                            </p:tgtEl>
                                            <p:attrNameLst>
                                              <p:attrName>ppt_x</p:attrName>
                                            </p:attrNameLst>
                                          </p:cBhvr>
                                          <p:tavLst>
                                            <p:tav tm="0">
                                              <p:val>
                                                <p:strVal val="#ppt_x"/>
                                              </p:val>
                                            </p:tav>
                                            <p:tav tm="100000">
                                              <p:val>
                                                <p:strVal val="#ppt_x"/>
                                              </p:val>
                                            </p:tav>
                                          </p:tavLst>
                                        </p:anim>
                                        <p:anim calcmode="lin" valueType="num" p14:bounceEnd="44000">
                                          <p:cBhvr additive="base">
                                            <p:cTn id="8" dur="4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400"/>
                                            <p:tgtEl>
                                              <p:spTgt spid="15"/>
                                            </p:tgtEl>
                                          </p:cBhvr>
                                        </p:animEffect>
                                      </p:childTnLst>
                                    </p:cTn>
                                  </p:par>
                                </p:childTnLst>
                              </p:cTn>
                            </p:par>
                            <p:par>
                              <p:cTn id="13" fill="hold">
                                <p:stCondLst>
                                  <p:cond delay="800"/>
                                </p:stCondLst>
                                <p:childTnLst>
                                  <p:par>
                                    <p:cTn id="14" presetID="2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400"/>
                                            <p:tgtEl>
                                              <p:spTgt spid="11"/>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400"/>
                                            <p:tgtEl>
                                              <p:spTgt spid="13"/>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400"/>
                                            <p:tgtEl>
                                              <p:spTgt spid="12"/>
                                            </p:tgtEl>
                                          </p:cBhvr>
                                        </p:animEffect>
                                      </p:childTnLst>
                                    </p:cTn>
                                  </p:par>
                                </p:childTnLst>
                              </p:cTn>
                            </p:par>
                            <p:par>
                              <p:cTn id="23" fill="hold">
                                <p:stCondLst>
                                  <p:cond delay="1200"/>
                                </p:stCondLst>
                                <p:childTnLst>
                                  <p:par>
                                    <p:cTn id="24" presetID="22"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400"/>
                                            <p:tgtEl>
                                              <p:spTgt spid="10"/>
                                            </p:tgtEl>
                                          </p:cBhvr>
                                        </p:animEffect>
                                      </p:childTnLst>
                                    </p:cTn>
                                  </p:par>
                                </p:childTnLst>
                              </p:cTn>
                            </p:par>
                            <p:par>
                              <p:cTn id="27" fill="hold">
                                <p:stCondLst>
                                  <p:cond delay="1600"/>
                                </p:stCondLst>
                                <p:childTnLst>
                                  <p:par>
                                    <p:cTn id="28" presetID="26"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116">
                                              <p:stCondLst>
                                                <p:cond delay="0"/>
                                              </p:stCondLst>
                                            </p:cTn>
                                            <p:tgtEl>
                                              <p:spTgt spid="16"/>
                                            </p:tgtEl>
                                          </p:cBhvr>
                                        </p:animEffect>
                                        <p:anim calcmode="lin" valueType="num">
                                          <p:cBhvr>
                                            <p:cTn id="31" dur="364"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32" dur="133"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33" dur="133" tmFilter="0, 0; 0.125,0.2665; 0.25,0.4; 0.375,0.465; 0.5,0.5;  0.625,0.535; 0.75,0.6; 0.875,0.7335; 1,1">
                                              <p:stCondLst>
                                                <p:cond delay="133"/>
                                              </p:stCondLst>
                                            </p:cTn>
                                            <p:tgtEl>
                                              <p:spTgt spid="16"/>
                                            </p:tgtEl>
                                            <p:attrNameLst>
                                              <p:attrName>ppt_y</p:attrName>
                                            </p:attrNameLst>
                                          </p:cBhvr>
                                          <p:tavLst>
                                            <p:tav tm="0" fmla="#ppt_y-sin(pi*$)/9">
                                              <p:val>
                                                <p:fltVal val="0"/>
                                              </p:val>
                                            </p:tav>
                                            <p:tav tm="100000">
                                              <p:val>
                                                <p:fltVal val="1"/>
                                              </p:val>
                                            </p:tav>
                                          </p:tavLst>
                                        </p:anim>
                                        <p:anim calcmode="lin" valueType="num">
                                          <p:cBhvr>
                                            <p:cTn id="34" dur="66" tmFilter="0, 0; 0.125,0.2665; 0.25,0.4; 0.375,0.465; 0.5,0.5;  0.625,0.535; 0.75,0.6; 0.875,0.7335; 1,1">
                                              <p:stCondLst>
                                                <p:cond delay="265"/>
                                              </p:stCondLst>
                                            </p:cTn>
                                            <p:tgtEl>
                                              <p:spTgt spid="16"/>
                                            </p:tgtEl>
                                            <p:attrNameLst>
                                              <p:attrName>ppt_y</p:attrName>
                                            </p:attrNameLst>
                                          </p:cBhvr>
                                          <p:tavLst>
                                            <p:tav tm="0" fmla="#ppt_y-sin(pi*$)/27">
                                              <p:val>
                                                <p:fltVal val="0"/>
                                              </p:val>
                                            </p:tav>
                                            <p:tav tm="100000">
                                              <p:val>
                                                <p:fltVal val="1"/>
                                              </p:val>
                                            </p:tav>
                                          </p:tavLst>
                                        </p:anim>
                                        <p:anim calcmode="lin" valueType="num">
                                          <p:cBhvr>
                                            <p:cTn id="35" dur="33" tmFilter="0, 0; 0.125,0.2665; 0.25,0.4; 0.375,0.465; 0.5,0.5;  0.625,0.535; 0.75,0.6; 0.875,0.7335; 1,1">
                                              <p:stCondLst>
                                                <p:cond delay="331"/>
                                              </p:stCondLst>
                                            </p:cTn>
                                            <p:tgtEl>
                                              <p:spTgt spid="16"/>
                                            </p:tgtEl>
                                            <p:attrNameLst>
                                              <p:attrName>ppt_y</p:attrName>
                                            </p:attrNameLst>
                                          </p:cBhvr>
                                          <p:tavLst>
                                            <p:tav tm="0" fmla="#ppt_y-sin(pi*$)/81">
                                              <p:val>
                                                <p:fltVal val="0"/>
                                              </p:val>
                                            </p:tav>
                                            <p:tav tm="100000">
                                              <p:val>
                                                <p:fltVal val="1"/>
                                              </p:val>
                                            </p:tav>
                                          </p:tavLst>
                                        </p:anim>
                                        <p:animScale>
                                          <p:cBhvr>
                                            <p:cTn id="36" dur="5">
                                              <p:stCondLst>
                                                <p:cond delay="130"/>
                                              </p:stCondLst>
                                            </p:cTn>
                                            <p:tgtEl>
                                              <p:spTgt spid="16"/>
                                            </p:tgtEl>
                                          </p:cBhvr>
                                          <p:to x="100000" y="60000"/>
                                        </p:animScale>
                                        <p:animScale>
                                          <p:cBhvr>
                                            <p:cTn id="37" dur="33" decel="50000">
                                              <p:stCondLst>
                                                <p:cond delay="135"/>
                                              </p:stCondLst>
                                            </p:cTn>
                                            <p:tgtEl>
                                              <p:spTgt spid="16"/>
                                            </p:tgtEl>
                                          </p:cBhvr>
                                          <p:to x="100000" y="100000"/>
                                        </p:animScale>
                                        <p:animScale>
                                          <p:cBhvr>
                                            <p:cTn id="38" dur="5">
                                              <p:stCondLst>
                                                <p:cond delay="262"/>
                                              </p:stCondLst>
                                            </p:cTn>
                                            <p:tgtEl>
                                              <p:spTgt spid="16"/>
                                            </p:tgtEl>
                                          </p:cBhvr>
                                          <p:to x="100000" y="80000"/>
                                        </p:animScale>
                                        <p:animScale>
                                          <p:cBhvr>
                                            <p:cTn id="39" dur="33" decel="50000">
                                              <p:stCondLst>
                                                <p:cond delay="268"/>
                                              </p:stCondLst>
                                            </p:cTn>
                                            <p:tgtEl>
                                              <p:spTgt spid="16"/>
                                            </p:tgtEl>
                                          </p:cBhvr>
                                          <p:to x="100000" y="100000"/>
                                        </p:animScale>
                                        <p:animScale>
                                          <p:cBhvr>
                                            <p:cTn id="40" dur="5">
                                              <p:stCondLst>
                                                <p:cond delay="328"/>
                                              </p:stCondLst>
                                            </p:cTn>
                                            <p:tgtEl>
                                              <p:spTgt spid="16"/>
                                            </p:tgtEl>
                                          </p:cBhvr>
                                          <p:to x="100000" y="90000"/>
                                        </p:animScale>
                                        <p:animScale>
                                          <p:cBhvr>
                                            <p:cTn id="41" dur="33" decel="50000">
                                              <p:stCondLst>
                                                <p:cond delay="334"/>
                                              </p:stCondLst>
                                            </p:cTn>
                                            <p:tgtEl>
                                              <p:spTgt spid="16"/>
                                            </p:tgtEl>
                                          </p:cBhvr>
                                          <p:to x="100000" y="100000"/>
                                        </p:animScale>
                                        <p:animScale>
                                          <p:cBhvr>
                                            <p:cTn id="42" dur="5">
                                              <p:stCondLst>
                                                <p:cond delay="362"/>
                                              </p:stCondLst>
                                            </p:cTn>
                                            <p:tgtEl>
                                              <p:spTgt spid="16"/>
                                            </p:tgtEl>
                                          </p:cBhvr>
                                          <p:to x="100000" y="95000"/>
                                        </p:animScale>
                                        <p:animScale>
                                          <p:cBhvr>
                                            <p:cTn id="43" dur="33" decel="50000">
                                              <p:stCondLst>
                                                <p:cond delay="367"/>
                                              </p:stCondLst>
                                            </p:cTn>
                                            <p:tgtEl>
                                              <p:spTgt spid="16"/>
                                            </p:tgtEl>
                                          </p:cBhvr>
                                          <p:to x="100000" y="100000"/>
                                        </p:animScale>
                                      </p:childTnLst>
                                    </p:cTn>
                                  </p:par>
                                  <p:par>
                                    <p:cTn id="44" presetID="26"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116">
                                              <p:stCondLst>
                                                <p:cond delay="0"/>
                                              </p:stCondLst>
                                            </p:cTn>
                                            <p:tgtEl>
                                              <p:spTgt spid="17"/>
                                            </p:tgtEl>
                                          </p:cBhvr>
                                        </p:animEffect>
                                        <p:anim calcmode="lin" valueType="num">
                                          <p:cBhvr>
                                            <p:cTn id="47" dur="364"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8" dur="133"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9" dur="133" tmFilter="0, 0; 0.125,0.2665; 0.25,0.4; 0.375,0.465; 0.5,0.5;  0.625,0.535; 0.75,0.6; 0.875,0.7335; 1,1">
                                              <p:stCondLst>
                                                <p:cond delay="133"/>
                                              </p:stCondLst>
                                            </p:cTn>
                                            <p:tgtEl>
                                              <p:spTgt spid="17"/>
                                            </p:tgtEl>
                                            <p:attrNameLst>
                                              <p:attrName>ppt_y</p:attrName>
                                            </p:attrNameLst>
                                          </p:cBhvr>
                                          <p:tavLst>
                                            <p:tav tm="0" fmla="#ppt_y-sin(pi*$)/9">
                                              <p:val>
                                                <p:fltVal val="0"/>
                                              </p:val>
                                            </p:tav>
                                            <p:tav tm="100000">
                                              <p:val>
                                                <p:fltVal val="1"/>
                                              </p:val>
                                            </p:tav>
                                          </p:tavLst>
                                        </p:anim>
                                        <p:anim calcmode="lin" valueType="num">
                                          <p:cBhvr>
                                            <p:cTn id="50" dur="66" tmFilter="0, 0; 0.125,0.2665; 0.25,0.4; 0.375,0.465; 0.5,0.5;  0.625,0.535; 0.75,0.6; 0.875,0.7335; 1,1">
                                              <p:stCondLst>
                                                <p:cond delay="265"/>
                                              </p:stCondLst>
                                            </p:cTn>
                                            <p:tgtEl>
                                              <p:spTgt spid="17"/>
                                            </p:tgtEl>
                                            <p:attrNameLst>
                                              <p:attrName>ppt_y</p:attrName>
                                            </p:attrNameLst>
                                          </p:cBhvr>
                                          <p:tavLst>
                                            <p:tav tm="0" fmla="#ppt_y-sin(pi*$)/27">
                                              <p:val>
                                                <p:fltVal val="0"/>
                                              </p:val>
                                            </p:tav>
                                            <p:tav tm="100000">
                                              <p:val>
                                                <p:fltVal val="1"/>
                                              </p:val>
                                            </p:tav>
                                          </p:tavLst>
                                        </p:anim>
                                        <p:anim calcmode="lin" valueType="num">
                                          <p:cBhvr>
                                            <p:cTn id="51" dur="33" tmFilter="0, 0; 0.125,0.2665; 0.25,0.4; 0.375,0.465; 0.5,0.5;  0.625,0.535; 0.75,0.6; 0.875,0.7335; 1,1">
                                              <p:stCondLst>
                                                <p:cond delay="331"/>
                                              </p:stCondLst>
                                            </p:cTn>
                                            <p:tgtEl>
                                              <p:spTgt spid="17"/>
                                            </p:tgtEl>
                                            <p:attrNameLst>
                                              <p:attrName>ppt_y</p:attrName>
                                            </p:attrNameLst>
                                          </p:cBhvr>
                                          <p:tavLst>
                                            <p:tav tm="0" fmla="#ppt_y-sin(pi*$)/81">
                                              <p:val>
                                                <p:fltVal val="0"/>
                                              </p:val>
                                            </p:tav>
                                            <p:tav tm="100000">
                                              <p:val>
                                                <p:fltVal val="1"/>
                                              </p:val>
                                            </p:tav>
                                          </p:tavLst>
                                        </p:anim>
                                        <p:animScale>
                                          <p:cBhvr>
                                            <p:cTn id="52" dur="5">
                                              <p:stCondLst>
                                                <p:cond delay="130"/>
                                              </p:stCondLst>
                                            </p:cTn>
                                            <p:tgtEl>
                                              <p:spTgt spid="17"/>
                                            </p:tgtEl>
                                          </p:cBhvr>
                                          <p:to x="100000" y="60000"/>
                                        </p:animScale>
                                        <p:animScale>
                                          <p:cBhvr>
                                            <p:cTn id="53" dur="33" decel="50000">
                                              <p:stCondLst>
                                                <p:cond delay="135"/>
                                              </p:stCondLst>
                                            </p:cTn>
                                            <p:tgtEl>
                                              <p:spTgt spid="17"/>
                                            </p:tgtEl>
                                          </p:cBhvr>
                                          <p:to x="100000" y="100000"/>
                                        </p:animScale>
                                        <p:animScale>
                                          <p:cBhvr>
                                            <p:cTn id="54" dur="5">
                                              <p:stCondLst>
                                                <p:cond delay="262"/>
                                              </p:stCondLst>
                                            </p:cTn>
                                            <p:tgtEl>
                                              <p:spTgt spid="17"/>
                                            </p:tgtEl>
                                          </p:cBhvr>
                                          <p:to x="100000" y="80000"/>
                                        </p:animScale>
                                        <p:animScale>
                                          <p:cBhvr>
                                            <p:cTn id="55" dur="33" decel="50000">
                                              <p:stCondLst>
                                                <p:cond delay="268"/>
                                              </p:stCondLst>
                                            </p:cTn>
                                            <p:tgtEl>
                                              <p:spTgt spid="17"/>
                                            </p:tgtEl>
                                          </p:cBhvr>
                                          <p:to x="100000" y="100000"/>
                                        </p:animScale>
                                        <p:animScale>
                                          <p:cBhvr>
                                            <p:cTn id="56" dur="5">
                                              <p:stCondLst>
                                                <p:cond delay="328"/>
                                              </p:stCondLst>
                                            </p:cTn>
                                            <p:tgtEl>
                                              <p:spTgt spid="17"/>
                                            </p:tgtEl>
                                          </p:cBhvr>
                                          <p:to x="100000" y="90000"/>
                                        </p:animScale>
                                        <p:animScale>
                                          <p:cBhvr>
                                            <p:cTn id="57" dur="33" decel="50000">
                                              <p:stCondLst>
                                                <p:cond delay="334"/>
                                              </p:stCondLst>
                                            </p:cTn>
                                            <p:tgtEl>
                                              <p:spTgt spid="17"/>
                                            </p:tgtEl>
                                          </p:cBhvr>
                                          <p:to x="100000" y="100000"/>
                                        </p:animScale>
                                        <p:animScale>
                                          <p:cBhvr>
                                            <p:cTn id="58" dur="5">
                                              <p:stCondLst>
                                                <p:cond delay="362"/>
                                              </p:stCondLst>
                                            </p:cTn>
                                            <p:tgtEl>
                                              <p:spTgt spid="17"/>
                                            </p:tgtEl>
                                          </p:cBhvr>
                                          <p:to x="100000" y="95000"/>
                                        </p:animScale>
                                        <p:animScale>
                                          <p:cBhvr>
                                            <p:cTn id="59" dur="33" decel="50000">
                                              <p:stCondLst>
                                                <p:cond delay="367"/>
                                              </p:stCondLst>
                                            </p:cTn>
                                            <p:tgtEl>
                                              <p:spTgt spid="17"/>
                                            </p:tgtEl>
                                          </p:cBhvr>
                                          <p:to x="100000" y="100000"/>
                                        </p:animScale>
                                      </p:childTnLst>
                                    </p:cTn>
                                  </p:par>
                                </p:childTnLst>
                              </p:cTn>
                            </p:par>
                            <p:par>
                              <p:cTn id="60" fill="hold">
                                <p:stCondLst>
                                  <p:cond delay="2000"/>
                                </p:stCondLst>
                                <p:childTnLst>
                                  <p:par>
                                    <p:cTn id="61" presetID="26"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116">
                                              <p:stCondLst>
                                                <p:cond delay="0"/>
                                              </p:stCondLst>
                                            </p:cTn>
                                            <p:tgtEl>
                                              <p:spTgt spid="18"/>
                                            </p:tgtEl>
                                          </p:cBhvr>
                                        </p:animEffect>
                                        <p:anim calcmode="lin" valueType="num">
                                          <p:cBhvr>
                                            <p:cTn id="64" dur="364"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65" dur="133"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66" dur="133" tmFilter="0, 0; 0.125,0.2665; 0.25,0.4; 0.375,0.465; 0.5,0.5;  0.625,0.535; 0.75,0.6; 0.875,0.7335; 1,1">
                                              <p:stCondLst>
                                                <p:cond delay="133"/>
                                              </p:stCondLst>
                                            </p:cTn>
                                            <p:tgtEl>
                                              <p:spTgt spid="18"/>
                                            </p:tgtEl>
                                            <p:attrNameLst>
                                              <p:attrName>ppt_y</p:attrName>
                                            </p:attrNameLst>
                                          </p:cBhvr>
                                          <p:tavLst>
                                            <p:tav tm="0" fmla="#ppt_y-sin(pi*$)/9">
                                              <p:val>
                                                <p:fltVal val="0"/>
                                              </p:val>
                                            </p:tav>
                                            <p:tav tm="100000">
                                              <p:val>
                                                <p:fltVal val="1"/>
                                              </p:val>
                                            </p:tav>
                                          </p:tavLst>
                                        </p:anim>
                                        <p:anim calcmode="lin" valueType="num">
                                          <p:cBhvr>
                                            <p:cTn id="67" dur="66" tmFilter="0, 0; 0.125,0.2665; 0.25,0.4; 0.375,0.465; 0.5,0.5;  0.625,0.535; 0.75,0.6; 0.875,0.7335; 1,1">
                                              <p:stCondLst>
                                                <p:cond delay="265"/>
                                              </p:stCondLst>
                                            </p:cTn>
                                            <p:tgtEl>
                                              <p:spTgt spid="18"/>
                                            </p:tgtEl>
                                            <p:attrNameLst>
                                              <p:attrName>ppt_y</p:attrName>
                                            </p:attrNameLst>
                                          </p:cBhvr>
                                          <p:tavLst>
                                            <p:tav tm="0" fmla="#ppt_y-sin(pi*$)/27">
                                              <p:val>
                                                <p:fltVal val="0"/>
                                              </p:val>
                                            </p:tav>
                                            <p:tav tm="100000">
                                              <p:val>
                                                <p:fltVal val="1"/>
                                              </p:val>
                                            </p:tav>
                                          </p:tavLst>
                                        </p:anim>
                                        <p:anim calcmode="lin" valueType="num">
                                          <p:cBhvr>
                                            <p:cTn id="68" dur="33" tmFilter="0, 0; 0.125,0.2665; 0.25,0.4; 0.375,0.465; 0.5,0.5;  0.625,0.535; 0.75,0.6; 0.875,0.7335; 1,1">
                                              <p:stCondLst>
                                                <p:cond delay="331"/>
                                              </p:stCondLst>
                                            </p:cTn>
                                            <p:tgtEl>
                                              <p:spTgt spid="18"/>
                                            </p:tgtEl>
                                            <p:attrNameLst>
                                              <p:attrName>ppt_y</p:attrName>
                                            </p:attrNameLst>
                                          </p:cBhvr>
                                          <p:tavLst>
                                            <p:tav tm="0" fmla="#ppt_y-sin(pi*$)/81">
                                              <p:val>
                                                <p:fltVal val="0"/>
                                              </p:val>
                                            </p:tav>
                                            <p:tav tm="100000">
                                              <p:val>
                                                <p:fltVal val="1"/>
                                              </p:val>
                                            </p:tav>
                                          </p:tavLst>
                                        </p:anim>
                                        <p:animScale>
                                          <p:cBhvr>
                                            <p:cTn id="69" dur="5">
                                              <p:stCondLst>
                                                <p:cond delay="130"/>
                                              </p:stCondLst>
                                            </p:cTn>
                                            <p:tgtEl>
                                              <p:spTgt spid="18"/>
                                            </p:tgtEl>
                                          </p:cBhvr>
                                          <p:to x="100000" y="60000"/>
                                        </p:animScale>
                                        <p:animScale>
                                          <p:cBhvr>
                                            <p:cTn id="70" dur="33" decel="50000">
                                              <p:stCondLst>
                                                <p:cond delay="135"/>
                                              </p:stCondLst>
                                            </p:cTn>
                                            <p:tgtEl>
                                              <p:spTgt spid="18"/>
                                            </p:tgtEl>
                                          </p:cBhvr>
                                          <p:to x="100000" y="100000"/>
                                        </p:animScale>
                                        <p:animScale>
                                          <p:cBhvr>
                                            <p:cTn id="71" dur="5">
                                              <p:stCondLst>
                                                <p:cond delay="262"/>
                                              </p:stCondLst>
                                            </p:cTn>
                                            <p:tgtEl>
                                              <p:spTgt spid="18"/>
                                            </p:tgtEl>
                                          </p:cBhvr>
                                          <p:to x="100000" y="80000"/>
                                        </p:animScale>
                                        <p:animScale>
                                          <p:cBhvr>
                                            <p:cTn id="72" dur="33" decel="50000">
                                              <p:stCondLst>
                                                <p:cond delay="268"/>
                                              </p:stCondLst>
                                            </p:cTn>
                                            <p:tgtEl>
                                              <p:spTgt spid="18"/>
                                            </p:tgtEl>
                                          </p:cBhvr>
                                          <p:to x="100000" y="100000"/>
                                        </p:animScale>
                                        <p:animScale>
                                          <p:cBhvr>
                                            <p:cTn id="73" dur="5">
                                              <p:stCondLst>
                                                <p:cond delay="328"/>
                                              </p:stCondLst>
                                            </p:cTn>
                                            <p:tgtEl>
                                              <p:spTgt spid="18"/>
                                            </p:tgtEl>
                                          </p:cBhvr>
                                          <p:to x="100000" y="90000"/>
                                        </p:animScale>
                                        <p:animScale>
                                          <p:cBhvr>
                                            <p:cTn id="74" dur="33" decel="50000">
                                              <p:stCondLst>
                                                <p:cond delay="334"/>
                                              </p:stCondLst>
                                            </p:cTn>
                                            <p:tgtEl>
                                              <p:spTgt spid="18"/>
                                            </p:tgtEl>
                                          </p:cBhvr>
                                          <p:to x="100000" y="100000"/>
                                        </p:animScale>
                                        <p:animScale>
                                          <p:cBhvr>
                                            <p:cTn id="75" dur="5">
                                              <p:stCondLst>
                                                <p:cond delay="362"/>
                                              </p:stCondLst>
                                            </p:cTn>
                                            <p:tgtEl>
                                              <p:spTgt spid="18"/>
                                            </p:tgtEl>
                                          </p:cBhvr>
                                          <p:to x="100000" y="95000"/>
                                        </p:animScale>
                                        <p:animScale>
                                          <p:cBhvr>
                                            <p:cTn id="76" dur="33" decel="50000">
                                              <p:stCondLst>
                                                <p:cond delay="367"/>
                                              </p:stCondLst>
                                            </p:cTn>
                                            <p:tgtEl>
                                              <p:spTgt spid="18"/>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down)">
                                          <p:cBhvr>
                                            <p:cTn id="79" dur="116">
                                              <p:stCondLst>
                                                <p:cond delay="0"/>
                                              </p:stCondLst>
                                            </p:cTn>
                                            <p:tgtEl>
                                              <p:spTgt spid="19"/>
                                            </p:tgtEl>
                                          </p:cBhvr>
                                        </p:animEffect>
                                        <p:anim calcmode="lin" valueType="num">
                                          <p:cBhvr>
                                            <p:cTn id="80" dur="364"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81" dur="133"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82" dur="133" tmFilter="0, 0; 0.125,0.2665; 0.25,0.4; 0.375,0.465; 0.5,0.5;  0.625,0.535; 0.75,0.6; 0.875,0.7335; 1,1">
                                              <p:stCondLst>
                                                <p:cond delay="133"/>
                                              </p:stCondLst>
                                            </p:cTn>
                                            <p:tgtEl>
                                              <p:spTgt spid="19"/>
                                            </p:tgtEl>
                                            <p:attrNameLst>
                                              <p:attrName>ppt_y</p:attrName>
                                            </p:attrNameLst>
                                          </p:cBhvr>
                                          <p:tavLst>
                                            <p:tav tm="0" fmla="#ppt_y-sin(pi*$)/9">
                                              <p:val>
                                                <p:fltVal val="0"/>
                                              </p:val>
                                            </p:tav>
                                            <p:tav tm="100000">
                                              <p:val>
                                                <p:fltVal val="1"/>
                                              </p:val>
                                            </p:tav>
                                          </p:tavLst>
                                        </p:anim>
                                        <p:anim calcmode="lin" valueType="num">
                                          <p:cBhvr>
                                            <p:cTn id="83" dur="66" tmFilter="0, 0; 0.125,0.2665; 0.25,0.4; 0.375,0.465; 0.5,0.5;  0.625,0.535; 0.75,0.6; 0.875,0.7335; 1,1">
                                              <p:stCondLst>
                                                <p:cond delay="265"/>
                                              </p:stCondLst>
                                            </p:cTn>
                                            <p:tgtEl>
                                              <p:spTgt spid="19"/>
                                            </p:tgtEl>
                                            <p:attrNameLst>
                                              <p:attrName>ppt_y</p:attrName>
                                            </p:attrNameLst>
                                          </p:cBhvr>
                                          <p:tavLst>
                                            <p:tav tm="0" fmla="#ppt_y-sin(pi*$)/27">
                                              <p:val>
                                                <p:fltVal val="0"/>
                                              </p:val>
                                            </p:tav>
                                            <p:tav tm="100000">
                                              <p:val>
                                                <p:fltVal val="1"/>
                                              </p:val>
                                            </p:tav>
                                          </p:tavLst>
                                        </p:anim>
                                        <p:anim calcmode="lin" valueType="num">
                                          <p:cBhvr>
                                            <p:cTn id="84" dur="33" tmFilter="0, 0; 0.125,0.2665; 0.25,0.4; 0.375,0.465; 0.5,0.5;  0.625,0.535; 0.75,0.6; 0.875,0.7335; 1,1">
                                              <p:stCondLst>
                                                <p:cond delay="331"/>
                                              </p:stCondLst>
                                            </p:cTn>
                                            <p:tgtEl>
                                              <p:spTgt spid="19"/>
                                            </p:tgtEl>
                                            <p:attrNameLst>
                                              <p:attrName>ppt_y</p:attrName>
                                            </p:attrNameLst>
                                          </p:cBhvr>
                                          <p:tavLst>
                                            <p:tav tm="0" fmla="#ppt_y-sin(pi*$)/81">
                                              <p:val>
                                                <p:fltVal val="0"/>
                                              </p:val>
                                            </p:tav>
                                            <p:tav tm="100000">
                                              <p:val>
                                                <p:fltVal val="1"/>
                                              </p:val>
                                            </p:tav>
                                          </p:tavLst>
                                        </p:anim>
                                        <p:animScale>
                                          <p:cBhvr>
                                            <p:cTn id="85" dur="5">
                                              <p:stCondLst>
                                                <p:cond delay="130"/>
                                              </p:stCondLst>
                                            </p:cTn>
                                            <p:tgtEl>
                                              <p:spTgt spid="19"/>
                                            </p:tgtEl>
                                          </p:cBhvr>
                                          <p:to x="100000" y="60000"/>
                                        </p:animScale>
                                        <p:animScale>
                                          <p:cBhvr>
                                            <p:cTn id="86" dur="33" decel="50000">
                                              <p:stCondLst>
                                                <p:cond delay="135"/>
                                              </p:stCondLst>
                                            </p:cTn>
                                            <p:tgtEl>
                                              <p:spTgt spid="19"/>
                                            </p:tgtEl>
                                          </p:cBhvr>
                                          <p:to x="100000" y="100000"/>
                                        </p:animScale>
                                        <p:animScale>
                                          <p:cBhvr>
                                            <p:cTn id="87" dur="5">
                                              <p:stCondLst>
                                                <p:cond delay="262"/>
                                              </p:stCondLst>
                                            </p:cTn>
                                            <p:tgtEl>
                                              <p:spTgt spid="19"/>
                                            </p:tgtEl>
                                          </p:cBhvr>
                                          <p:to x="100000" y="80000"/>
                                        </p:animScale>
                                        <p:animScale>
                                          <p:cBhvr>
                                            <p:cTn id="88" dur="33" decel="50000">
                                              <p:stCondLst>
                                                <p:cond delay="268"/>
                                              </p:stCondLst>
                                            </p:cTn>
                                            <p:tgtEl>
                                              <p:spTgt spid="19"/>
                                            </p:tgtEl>
                                          </p:cBhvr>
                                          <p:to x="100000" y="100000"/>
                                        </p:animScale>
                                        <p:animScale>
                                          <p:cBhvr>
                                            <p:cTn id="89" dur="5">
                                              <p:stCondLst>
                                                <p:cond delay="328"/>
                                              </p:stCondLst>
                                            </p:cTn>
                                            <p:tgtEl>
                                              <p:spTgt spid="19"/>
                                            </p:tgtEl>
                                          </p:cBhvr>
                                          <p:to x="100000" y="90000"/>
                                        </p:animScale>
                                        <p:animScale>
                                          <p:cBhvr>
                                            <p:cTn id="90" dur="33" decel="50000">
                                              <p:stCondLst>
                                                <p:cond delay="334"/>
                                              </p:stCondLst>
                                            </p:cTn>
                                            <p:tgtEl>
                                              <p:spTgt spid="19"/>
                                            </p:tgtEl>
                                          </p:cBhvr>
                                          <p:to x="100000" y="100000"/>
                                        </p:animScale>
                                        <p:animScale>
                                          <p:cBhvr>
                                            <p:cTn id="91" dur="5">
                                              <p:stCondLst>
                                                <p:cond delay="362"/>
                                              </p:stCondLst>
                                            </p:cTn>
                                            <p:tgtEl>
                                              <p:spTgt spid="19"/>
                                            </p:tgtEl>
                                          </p:cBhvr>
                                          <p:to x="100000" y="95000"/>
                                        </p:animScale>
                                        <p:animScale>
                                          <p:cBhvr>
                                            <p:cTn id="92" dur="33" decel="50000">
                                              <p:stCondLst>
                                                <p:cond delay="367"/>
                                              </p:stCondLst>
                                            </p:cTn>
                                            <p:tgtEl>
                                              <p:spTgt spid="19"/>
                                            </p:tgtEl>
                                          </p:cBhvr>
                                          <p:to x="100000" y="100000"/>
                                        </p:animScale>
                                      </p:childTnLst>
                                    </p:cTn>
                                  </p:par>
                                </p:childTnLst>
                              </p:cTn>
                            </p:par>
                            <p:par>
                              <p:cTn id="93" fill="hold">
                                <p:stCondLst>
                                  <p:cond delay="2400"/>
                                </p:stCondLst>
                                <p:childTnLst>
                                  <p:par>
                                    <p:cTn id="94" presetID="26" presetClass="entr" presetSubtype="0" fill="hold" grpId="0" nodeType="after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wipe(down)">
                                          <p:cBhvr>
                                            <p:cTn id="96" dur="116">
                                              <p:stCondLst>
                                                <p:cond delay="0"/>
                                              </p:stCondLst>
                                            </p:cTn>
                                            <p:tgtEl>
                                              <p:spTgt spid="20"/>
                                            </p:tgtEl>
                                          </p:cBhvr>
                                        </p:animEffect>
                                        <p:anim calcmode="lin" valueType="num">
                                          <p:cBhvr>
                                            <p:cTn id="97" dur="364"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8" dur="133"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9" dur="133" tmFilter="0, 0; 0.125,0.2665; 0.25,0.4; 0.375,0.465; 0.5,0.5;  0.625,0.535; 0.75,0.6; 0.875,0.7335; 1,1">
                                              <p:stCondLst>
                                                <p:cond delay="133"/>
                                              </p:stCondLst>
                                            </p:cTn>
                                            <p:tgtEl>
                                              <p:spTgt spid="20"/>
                                            </p:tgtEl>
                                            <p:attrNameLst>
                                              <p:attrName>ppt_y</p:attrName>
                                            </p:attrNameLst>
                                          </p:cBhvr>
                                          <p:tavLst>
                                            <p:tav tm="0" fmla="#ppt_y-sin(pi*$)/9">
                                              <p:val>
                                                <p:fltVal val="0"/>
                                              </p:val>
                                            </p:tav>
                                            <p:tav tm="100000">
                                              <p:val>
                                                <p:fltVal val="1"/>
                                              </p:val>
                                            </p:tav>
                                          </p:tavLst>
                                        </p:anim>
                                        <p:anim calcmode="lin" valueType="num">
                                          <p:cBhvr>
                                            <p:cTn id="100" dur="66" tmFilter="0, 0; 0.125,0.2665; 0.25,0.4; 0.375,0.465; 0.5,0.5;  0.625,0.535; 0.75,0.6; 0.875,0.7335; 1,1">
                                              <p:stCondLst>
                                                <p:cond delay="265"/>
                                              </p:stCondLst>
                                            </p:cTn>
                                            <p:tgtEl>
                                              <p:spTgt spid="20"/>
                                            </p:tgtEl>
                                            <p:attrNameLst>
                                              <p:attrName>ppt_y</p:attrName>
                                            </p:attrNameLst>
                                          </p:cBhvr>
                                          <p:tavLst>
                                            <p:tav tm="0" fmla="#ppt_y-sin(pi*$)/27">
                                              <p:val>
                                                <p:fltVal val="0"/>
                                              </p:val>
                                            </p:tav>
                                            <p:tav tm="100000">
                                              <p:val>
                                                <p:fltVal val="1"/>
                                              </p:val>
                                            </p:tav>
                                          </p:tavLst>
                                        </p:anim>
                                        <p:anim calcmode="lin" valueType="num">
                                          <p:cBhvr>
                                            <p:cTn id="101" dur="33" tmFilter="0, 0; 0.125,0.2665; 0.25,0.4; 0.375,0.465; 0.5,0.5;  0.625,0.535; 0.75,0.6; 0.875,0.7335; 1,1">
                                              <p:stCondLst>
                                                <p:cond delay="331"/>
                                              </p:stCondLst>
                                            </p:cTn>
                                            <p:tgtEl>
                                              <p:spTgt spid="20"/>
                                            </p:tgtEl>
                                            <p:attrNameLst>
                                              <p:attrName>ppt_y</p:attrName>
                                            </p:attrNameLst>
                                          </p:cBhvr>
                                          <p:tavLst>
                                            <p:tav tm="0" fmla="#ppt_y-sin(pi*$)/81">
                                              <p:val>
                                                <p:fltVal val="0"/>
                                              </p:val>
                                            </p:tav>
                                            <p:tav tm="100000">
                                              <p:val>
                                                <p:fltVal val="1"/>
                                              </p:val>
                                            </p:tav>
                                          </p:tavLst>
                                        </p:anim>
                                        <p:animScale>
                                          <p:cBhvr>
                                            <p:cTn id="102" dur="5">
                                              <p:stCondLst>
                                                <p:cond delay="130"/>
                                              </p:stCondLst>
                                            </p:cTn>
                                            <p:tgtEl>
                                              <p:spTgt spid="20"/>
                                            </p:tgtEl>
                                          </p:cBhvr>
                                          <p:to x="100000" y="60000"/>
                                        </p:animScale>
                                        <p:animScale>
                                          <p:cBhvr>
                                            <p:cTn id="103" dur="33" decel="50000">
                                              <p:stCondLst>
                                                <p:cond delay="135"/>
                                              </p:stCondLst>
                                            </p:cTn>
                                            <p:tgtEl>
                                              <p:spTgt spid="20"/>
                                            </p:tgtEl>
                                          </p:cBhvr>
                                          <p:to x="100000" y="100000"/>
                                        </p:animScale>
                                        <p:animScale>
                                          <p:cBhvr>
                                            <p:cTn id="104" dur="5">
                                              <p:stCondLst>
                                                <p:cond delay="262"/>
                                              </p:stCondLst>
                                            </p:cTn>
                                            <p:tgtEl>
                                              <p:spTgt spid="20"/>
                                            </p:tgtEl>
                                          </p:cBhvr>
                                          <p:to x="100000" y="80000"/>
                                        </p:animScale>
                                        <p:animScale>
                                          <p:cBhvr>
                                            <p:cTn id="105" dur="33" decel="50000">
                                              <p:stCondLst>
                                                <p:cond delay="268"/>
                                              </p:stCondLst>
                                            </p:cTn>
                                            <p:tgtEl>
                                              <p:spTgt spid="20"/>
                                            </p:tgtEl>
                                          </p:cBhvr>
                                          <p:to x="100000" y="100000"/>
                                        </p:animScale>
                                        <p:animScale>
                                          <p:cBhvr>
                                            <p:cTn id="106" dur="5">
                                              <p:stCondLst>
                                                <p:cond delay="328"/>
                                              </p:stCondLst>
                                            </p:cTn>
                                            <p:tgtEl>
                                              <p:spTgt spid="20"/>
                                            </p:tgtEl>
                                          </p:cBhvr>
                                          <p:to x="100000" y="90000"/>
                                        </p:animScale>
                                        <p:animScale>
                                          <p:cBhvr>
                                            <p:cTn id="107" dur="33" decel="50000">
                                              <p:stCondLst>
                                                <p:cond delay="334"/>
                                              </p:stCondLst>
                                            </p:cTn>
                                            <p:tgtEl>
                                              <p:spTgt spid="20"/>
                                            </p:tgtEl>
                                          </p:cBhvr>
                                          <p:to x="100000" y="100000"/>
                                        </p:animScale>
                                        <p:animScale>
                                          <p:cBhvr>
                                            <p:cTn id="108" dur="5">
                                              <p:stCondLst>
                                                <p:cond delay="362"/>
                                              </p:stCondLst>
                                            </p:cTn>
                                            <p:tgtEl>
                                              <p:spTgt spid="20"/>
                                            </p:tgtEl>
                                          </p:cBhvr>
                                          <p:to x="100000" y="95000"/>
                                        </p:animScale>
                                        <p:animScale>
                                          <p:cBhvr>
                                            <p:cTn id="109" dur="33" decel="50000">
                                              <p:stCondLst>
                                                <p:cond delay="367"/>
                                              </p:stCondLst>
                                            </p:cTn>
                                            <p:tgtEl>
                                              <p:spTgt spid="20"/>
                                            </p:tgtEl>
                                          </p:cBhvr>
                                          <p:to x="100000" y="100000"/>
                                        </p:animScale>
                                      </p:childTnLst>
                                    </p:cTn>
                                  </p:par>
                                  <p:par>
                                    <p:cTn id="110" presetID="26" presetClass="entr" presetSubtype="0" fill="hold" grpId="0" nodeType="with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wipe(down)">
                                          <p:cBhvr>
                                            <p:cTn id="112" dur="116">
                                              <p:stCondLst>
                                                <p:cond delay="0"/>
                                              </p:stCondLst>
                                            </p:cTn>
                                            <p:tgtEl>
                                              <p:spTgt spid="21"/>
                                            </p:tgtEl>
                                          </p:cBhvr>
                                        </p:animEffect>
                                        <p:anim calcmode="lin" valueType="num">
                                          <p:cBhvr>
                                            <p:cTn id="113" dur="364"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14" dur="133"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15" dur="133" tmFilter="0, 0; 0.125,0.2665; 0.25,0.4; 0.375,0.465; 0.5,0.5;  0.625,0.535; 0.75,0.6; 0.875,0.7335; 1,1">
                                              <p:stCondLst>
                                                <p:cond delay="133"/>
                                              </p:stCondLst>
                                            </p:cTn>
                                            <p:tgtEl>
                                              <p:spTgt spid="21"/>
                                            </p:tgtEl>
                                            <p:attrNameLst>
                                              <p:attrName>ppt_y</p:attrName>
                                            </p:attrNameLst>
                                          </p:cBhvr>
                                          <p:tavLst>
                                            <p:tav tm="0" fmla="#ppt_y-sin(pi*$)/9">
                                              <p:val>
                                                <p:fltVal val="0"/>
                                              </p:val>
                                            </p:tav>
                                            <p:tav tm="100000">
                                              <p:val>
                                                <p:fltVal val="1"/>
                                              </p:val>
                                            </p:tav>
                                          </p:tavLst>
                                        </p:anim>
                                        <p:anim calcmode="lin" valueType="num">
                                          <p:cBhvr>
                                            <p:cTn id="116" dur="66" tmFilter="0, 0; 0.125,0.2665; 0.25,0.4; 0.375,0.465; 0.5,0.5;  0.625,0.535; 0.75,0.6; 0.875,0.7335; 1,1">
                                              <p:stCondLst>
                                                <p:cond delay="265"/>
                                              </p:stCondLst>
                                            </p:cTn>
                                            <p:tgtEl>
                                              <p:spTgt spid="21"/>
                                            </p:tgtEl>
                                            <p:attrNameLst>
                                              <p:attrName>ppt_y</p:attrName>
                                            </p:attrNameLst>
                                          </p:cBhvr>
                                          <p:tavLst>
                                            <p:tav tm="0" fmla="#ppt_y-sin(pi*$)/27">
                                              <p:val>
                                                <p:fltVal val="0"/>
                                              </p:val>
                                            </p:tav>
                                            <p:tav tm="100000">
                                              <p:val>
                                                <p:fltVal val="1"/>
                                              </p:val>
                                            </p:tav>
                                          </p:tavLst>
                                        </p:anim>
                                        <p:anim calcmode="lin" valueType="num">
                                          <p:cBhvr>
                                            <p:cTn id="117" dur="33" tmFilter="0, 0; 0.125,0.2665; 0.25,0.4; 0.375,0.465; 0.5,0.5;  0.625,0.535; 0.75,0.6; 0.875,0.7335; 1,1">
                                              <p:stCondLst>
                                                <p:cond delay="331"/>
                                              </p:stCondLst>
                                            </p:cTn>
                                            <p:tgtEl>
                                              <p:spTgt spid="21"/>
                                            </p:tgtEl>
                                            <p:attrNameLst>
                                              <p:attrName>ppt_y</p:attrName>
                                            </p:attrNameLst>
                                          </p:cBhvr>
                                          <p:tavLst>
                                            <p:tav tm="0" fmla="#ppt_y-sin(pi*$)/81">
                                              <p:val>
                                                <p:fltVal val="0"/>
                                              </p:val>
                                            </p:tav>
                                            <p:tav tm="100000">
                                              <p:val>
                                                <p:fltVal val="1"/>
                                              </p:val>
                                            </p:tav>
                                          </p:tavLst>
                                        </p:anim>
                                        <p:animScale>
                                          <p:cBhvr>
                                            <p:cTn id="118" dur="5">
                                              <p:stCondLst>
                                                <p:cond delay="130"/>
                                              </p:stCondLst>
                                            </p:cTn>
                                            <p:tgtEl>
                                              <p:spTgt spid="21"/>
                                            </p:tgtEl>
                                          </p:cBhvr>
                                          <p:to x="100000" y="60000"/>
                                        </p:animScale>
                                        <p:animScale>
                                          <p:cBhvr>
                                            <p:cTn id="119" dur="33" decel="50000">
                                              <p:stCondLst>
                                                <p:cond delay="135"/>
                                              </p:stCondLst>
                                            </p:cTn>
                                            <p:tgtEl>
                                              <p:spTgt spid="21"/>
                                            </p:tgtEl>
                                          </p:cBhvr>
                                          <p:to x="100000" y="100000"/>
                                        </p:animScale>
                                        <p:animScale>
                                          <p:cBhvr>
                                            <p:cTn id="120" dur="5">
                                              <p:stCondLst>
                                                <p:cond delay="262"/>
                                              </p:stCondLst>
                                            </p:cTn>
                                            <p:tgtEl>
                                              <p:spTgt spid="21"/>
                                            </p:tgtEl>
                                          </p:cBhvr>
                                          <p:to x="100000" y="80000"/>
                                        </p:animScale>
                                        <p:animScale>
                                          <p:cBhvr>
                                            <p:cTn id="121" dur="33" decel="50000">
                                              <p:stCondLst>
                                                <p:cond delay="268"/>
                                              </p:stCondLst>
                                            </p:cTn>
                                            <p:tgtEl>
                                              <p:spTgt spid="21"/>
                                            </p:tgtEl>
                                          </p:cBhvr>
                                          <p:to x="100000" y="100000"/>
                                        </p:animScale>
                                        <p:animScale>
                                          <p:cBhvr>
                                            <p:cTn id="122" dur="5">
                                              <p:stCondLst>
                                                <p:cond delay="328"/>
                                              </p:stCondLst>
                                            </p:cTn>
                                            <p:tgtEl>
                                              <p:spTgt spid="21"/>
                                            </p:tgtEl>
                                          </p:cBhvr>
                                          <p:to x="100000" y="90000"/>
                                        </p:animScale>
                                        <p:animScale>
                                          <p:cBhvr>
                                            <p:cTn id="123" dur="33" decel="50000">
                                              <p:stCondLst>
                                                <p:cond delay="334"/>
                                              </p:stCondLst>
                                            </p:cTn>
                                            <p:tgtEl>
                                              <p:spTgt spid="21"/>
                                            </p:tgtEl>
                                          </p:cBhvr>
                                          <p:to x="100000" y="100000"/>
                                        </p:animScale>
                                        <p:animScale>
                                          <p:cBhvr>
                                            <p:cTn id="124" dur="5">
                                              <p:stCondLst>
                                                <p:cond delay="362"/>
                                              </p:stCondLst>
                                            </p:cTn>
                                            <p:tgtEl>
                                              <p:spTgt spid="21"/>
                                            </p:tgtEl>
                                          </p:cBhvr>
                                          <p:to x="100000" y="95000"/>
                                        </p:animScale>
                                        <p:animScale>
                                          <p:cBhvr>
                                            <p:cTn id="125" dur="33" decel="50000">
                                              <p:stCondLst>
                                                <p:cond delay="367"/>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400" fill="hold"/>
                                            <p:tgtEl>
                                              <p:spTgt spid="14"/>
                                            </p:tgtEl>
                                            <p:attrNameLst>
                                              <p:attrName>ppt_x</p:attrName>
                                            </p:attrNameLst>
                                          </p:cBhvr>
                                          <p:tavLst>
                                            <p:tav tm="0">
                                              <p:val>
                                                <p:strVal val="#ppt_x"/>
                                              </p:val>
                                            </p:tav>
                                            <p:tav tm="100000">
                                              <p:val>
                                                <p:strVal val="#ppt_x"/>
                                              </p:val>
                                            </p:tav>
                                          </p:tavLst>
                                        </p:anim>
                                        <p:anim calcmode="lin" valueType="num">
                                          <p:cBhvr additive="base">
                                            <p:cTn id="8" dur="4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400"/>
                                            <p:tgtEl>
                                              <p:spTgt spid="15"/>
                                            </p:tgtEl>
                                          </p:cBhvr>
                                        </p:animEffect>
                                      </p:childTnLst>
                                    </p:cTn>
                                  </p:par>
                                </p:childTnLst>
                              </p:cTn>
                            </p:par>
                            <p:par>
                              <p:cTn id="13" fill="hold">
                                <p:stCondLst>
                                  <p:cond delay="800"/>
                                </p:stCondLst>
                                <p:childTnLst>
                                  <p:par>
                                    <p:cTn id="14" presetID="2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400"/>
                                            <p:tgtEl>
                                              <p:spTgt spid="11"/>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400"/>
                                            <p:tgtEl>
                                              <p:spTgt spid="13"/>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400"/>
                                            <p:tgtEl>
                                              <p:spTgt spid="12"/>
                                            </p:tgtEl>
                                          </p:cBhvr>
                                        </p:animEffect>
                                      </p:childTnLst>
                                    </p:cTn>
                                  </p:par>
                                </p:childTnLst>
                              </p:cTn>
                            </p:par>
                            <p:par>
                              <p:cTn id="23" fill="hold">
                                <p:stCondLst>
                                  <p:cond delay="1200"/>
                                </p:stCondLst>
                                <p:childTnLst>
                                  <p:par>
                                    <p:cTn id="24" presetID="22"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400"/>
                                            <p:tgtEl>
                                              <p:spTgt spid="10"/>
                                            </p:tgtEl>
                                          </p:cBhvr>
                                        </p:animEffect>
                                      </p:childTnLst>
                                    </p:cTn>
                                  </p:par>
                                </p:childTnLst>
                              </p:cTn>
                            </p:par>
                            <p:par>
                              <p:cTn id="27" fill="hold">
                                <p:stCondLst>
                                  <p:cond delay="1600"/>
                                </p:stCondLst>
                                <p:childTnLst>
                                  <p:par>
                                    <p:cTn id="28" presetID="26"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116">
                                              <p:stCondLst>
                                                <p:cond delay="0"/>
                                              </p:stCondLst>
                                            </p:cTn>
                                            <p:tgtEl>
                                              <p:spTgt spid="16"/>
                                            </p:tgtEl>
                                          </p:cBhvr>
                                        </p:animEffect>
                                        <p:anim calcmode="lin" valueType="num">
                                          <p:cBhvr>
                                            <p:cTn id="31" dur="364"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32" dur="133"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33" dur="133" tmFilter="0, 0; 0.125,0.2665; 0.25,0.4; 0.375,0.465; 0.5,0.5;  0.625,0.535; 0.75,0.6; 0.875,0.7335; 1,1">
                                              <p:stCondLst>
                                                <p:cond delay="133"/>
                                              </p:stCondLst>
                                            </p:cTn>
                                            <p:tgtEl>
                                              <p:spTgt spid="16"/>
                                            </p:tgtEl>
                                            <p:attrNameLst>
                                              <p:attrName>ppt_y</p:attrName>
                                            </p:attrNameLst>
                                          </p:cBhvr>
                                          <p:tavLst>
                                            <p:tav tm="0" fmla="#ppt_y-sin(pi*$)/9">
                                              <p:val>
                                                <p:fltVal val="0"/>
                                              </p:val>
                                            </p:tav>
                                            <p:tav tm="100000">
                                              <p:val>
                                                <p:fltVal val="1"/>
                                              </p:val>
                                            </p:tav>
                                          </p:tavLst>
                                        </p:anim>
                                        <p:anim calcmode="lin" valueType="num">
                                          <p:cBhvr>
                                            <p:cTn id="34" dur="66" tmFilter="0, 0; 0.125,0.2665; 0.25,0.4; 0.375,0.465; 0.5,0.5;  0.625,0.535; 0.75,0.6; 0.875,0.7335; 1,1">
                                              <p:stCondLst>
                                                <p:cond delay="265"/>
                                              </p:stCondLst>
                                            </p:cTn>
                                            <p:tgtEl>
                                              <p:spTgt spid="16"/>
                                            </p:tgtEl>
                                            <p:attrNameLst>
                                              <p:attrName>ppt_y</p:attrName>
                                            </p:attrNameLst>
                                          </p:cBhvr>
                                          <p:tavLst>
                                            <p:tav tm="0" fmla="#ppt_y-sin(pi*$)/27">
                                              <p:val>
                                                <p:fltVal val="0"/>
                                              </p:val>
                                            </p:tav>
                                            <p:tav tm="100000">
                                              <p:val>
                                                <p:fltVal val="1"/>
                                              </p:val>
                                            </p:tav>
                                          </p:tavLst>
                                        </p:anim>
                                        <p:anim calcmode="lin" valueType="num">
                                          <p:cBhvr>
                                            <p:cTn id="35" dur="33" tmFilter="0, 0; 0.125,0.2665; 0.25,0.4; 0.375,0.465; 0.5,0.5;  0.625,0.535; 0.75,0.6; 0.875,0.7335; 1,1">
                                              <p:stCondLst>
                                                <p:cond delay="331"/>
                                              </p:stCondLst>
                                            </p:cTn>
                                            <p:tgtEl>
                                              <p:spTgt spid="16"/>
                                            </p:tgtEl>
                                            <p:attrNameLst>
                                              <p:attrName>ppt_y</p:attrName>
                                            </p:attrNameLst>
                                          </p:cBhvr>
                                          <p:tavLst>
                                            <p:tav tm="0" fmla="#ppt_y-sin(pi*$)/81">
                                              <p:val>
                                                <p:fltVal val="0"/>
                                              </p:val>
                                            </p:tav>
                                            <p:tav tm="100000">
                                              <p:val>
                                                <p:fltVal val="1"/>
                                              </p:val>
                                            </p:tav>
                                          </p:tavLst>
                                        </p:anim>
                                        <p:animScale>
                                          <p:cBhvr>
                                            <p:cTn id="36" dur="5">
                                              <p:stCondLst>
                                                <p:cond delay="130"/>
                                              </p:stCondLst>
                                            </p:cTn>
                                            <p:tgtEl>
                                              <p:spTgt spid="16"/>
                                            </p:tgtEl>
                                          </p:cBhvr>
                                          <p:to x="100000" y="60000"/>
                                        </p:animScale>
                                        <p:animScale>
                                          <p:cBhvr>
                                            <p:cTn id="37" dur="33" decel="50000">
                                              <p:stCondLst>
                                                <p:cond delay="135"/>
                                              </p:stCondLst>
                                            </p:cTn>
                                            <p:tgtEl>
                                              <p:spTgt spid="16"/>
                                            </p:tgtEl>
                                          </p:cBhvr>
                                          <p:to x="100000" y="100000"/>
                                        </p:animScale>
                                        <p:animScale>
                                          <p:cBhvr>
                                            <p:cTn id="38" dur="5">
                                              <p:stCondLst>
                                                <p:cond delay="262"/>
                                              </p:stCondLst>
                                            </p:cTn>
                                            <p:tgtEl>
                                              <p:spTgt spid="16"/>
                                            </p:tgtEl>
                                          </p:cBhvr>
                                          <p:to x="100000" y="80000"/>
                                        </p:animScale>
                                        <p:animScale>
                                          <p:cBhvr>
                                            <p:cTn id="39" dur="33" decel="50000">
                                              <p:stCondLst>
                                                <p:cond delay="268"/>
                                              </p:stCondLst>
                                            </p:cTn>
                                            <p:tgtEl>
                                              <p:spTgt spid="16"/>
                                            </p:tgtEl>
                                          </p:cBhvr>
                                          <p:to x="100000" y="100000"/>
                                        </p:animScale>
                                        <p:animScale>
                                          <p:cBhvr>
                                            <p:cTn id="40" dur="5">
                                              <p:stCondLst>
                                                <p:cond delay="328"/>
                                              </p:stCondLst>
                                            </p:cTn>
                                            <p:tgtEl>
                                              <p:spTgt spid="16"/>
                                            </p:tgtEl>
                                          </p:cBhvr>
                                          <p:to x="100000" y="90000"/>
                                        </p:animScale>
                                        <p:animScale>
                                          <p:cBhvr>
                                            <p:cTn id="41" dur="33" decel="50000">
                                              <p:stCondLst>
                                                <p:cond delay="334"/>
                                              </p:stCondLst>
                                            </p:cTn>
                                            <p:tgtEl>
                                              <p:spTgt spid="16"/>
                                            </p:tgtEl>
                                          </p:cBhvr>
                                          <p:to x="100000" y="100000"/>
                                        </p:animScale>
                                        <p:animScale>
                                          <p:cBhvr>
                                            <p:cTn id="42" dur="5">
                                              <p:stCondLst>
                                                <p:cond delay="362"/>
                                              </p:stCondLst>
                                            </p:cTn>
                                            <p:tgtEl>
                                              <p:spTgt spid="16"/>
                                            </p:tgtEl>
                                          </p:cBhvr>
                                          <p:to x="100000" y="95000"/>
                                        </p:animScale>
                                        <p:animScale>
                                          <p:cBhvr>
                                            <p:cTn id="43" dur="33" decel="50000">
                                              <p:stCondLst>
                                                <p:cond delay="367"/>
                                              </p:stCondLst>
                                            </p:cTn>
                                            <p:tgtEl>
                                              <p:spTgt spid="16"/>
                                            </p:tgtEl>
                                          </p:cBhvr>
                                          <p:to x="100000" y="100000"/>
                                        </p:animScale>
                                      </p:childTnLst>
                                    </p:cTn>
                                  </p:par>
                                  <p:par>
                                    <p:cTn id="44" presetID="26"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116">
                                              <p:stCondLst>
                                                <p:cond delay="0"/>
                                              </p:stCondLst>
                                            </p:cTn>
                                            <p:tgtEl>
                                              <p:spTgt spid="17"/>
                                            </p:tgtEl>
                                          </p:cBhvr>
                                        </p:animEffect>
                                        <p:anim calcmode="lin" valueType="num">
                                          <p:cBhvr>
                                            <p:cTn id="47" dur="364"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8" dur="133"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9" dur="133" tmFilter="0, 0; 0.125,0.2665; 0.25,0.4; 0.375,0.465; 0.5,0.5;  0.625,0.535; 0.75,0.6; 0.875,0.7335; 1,1">
                                              <p:stCondLst>
                                                <p:cond delay="133"/>
                                              </p:stCondLst>
                                            </p:cTn>
                                            <p:tgtEl>
                                              <p:spTgt spid="17"/>
                                            </p:tgtEl>
                                            <p:attrNameLst>
                                              <p:attrName>ppt_y</p:attrName>
                                            </p:attrNameLst>
                                          </p:cBhvr>
                                          <p:tavLst>
                                            <p:tav tm="0" fmla="#ppt_y-sin(pi*$)/9">
                                              <p:val>
                                                <p:fltVal val="0"/>
                                              </p:val>
                                            </p:tav>
                                            <p:tav tm="100000">
                                              <p:val>
                                                <p:fltVal val="1"/>
                                              </p:val>
                                            </p:tav>
                                          </p:tavLst>
                                        </p:anim>
                                        <p:anim calcmode="lin" valueType="num">
                                          <p:cBhvr>
                                            <p:cTn id="50" dur="66" tmFilter="0, 0; 0.125,0.2665; 0.25,0.4; 0.375,0.465; 0.5,0.5;  0.625,0.535; 0.75,0.6; 0.875,0.7335; 1,1">
                                              <p:stCondLst>
                                                <p:cond delay="265"/>
                                              </p:stCondLst>
                                            </p:cTn>
                                            <p:tgtEl>
                                              <p:spTgt spid="17"/>
                                            </p:tgtEl>
                                            <p:attrNameLst>
                                              <p:attrName>ppt_y</p:attrName>
                                            </p:attrNameLst>
                                          </p:cBhvr>
                                          <p:tavLst>
                                            <p:tav tm="0" fmla="#ppt_y-sin(pi*$)/27">
                                              <p:val>
                                                <p:fltVal val="0"/>
                                              </p:val>
                                            </p:tav>
                                            <p:tav tm="100000">
                                              <p:val>
                                                <p:fltVal val="1"/>
                                              </p:val>
                                            </p:tav>
                                          </p:tavLst>
                                        </p:anim>
                                        <p:anim calcmode="lin" valueType="num">
                                          <p:cBhvr>
                                            <p:cTn id="51" dur="33" tmFilter="0, 0; 0.125,0.2665; 0.25,0.4; 0.375,0.465; 0.5,0.5;  0.625,0.535; 0.75,0.6; 0.875,0.7335; 1,1">
                                              <p:stCondLst>
                                                <p:cond delay="331"/>
                                              </p:stCondLst>
                                            </p:cTn>
                                            <p:tgtEl>
                                              <p:spTgt spid="17"/>
                                            </p:tgtEl>
                                            <p:attrNameLst>
                                              <p:attrName>ppt_y</p:attrName>
                                            </p:attrNameLst>
                                          </p:cBhvr>
                                          <p:tavLst>
                                            <p:tav tm="0" fmla="#ppt_y-sin(pi*$)/81">
                                              <p:val>
                                                <p:fltVal val="0"/>
                                              </p:val>
                                            </p:tav>
                                            <p:tav tm="100000">
                                              <p:val>
                                                <p:fltVal val="1"/>
                                              </p:val>
                                            </p:tav>
                                          </p:tavLst>
                                        </p:anim>
                                        <p:animScale>
                                          <p:cBhvr>
                                            <p:cTn id="52" dur="5">
                                              <p:stCondLst>
                                                <p:cond delay="130"/>
                                              </p:stCondLst>
                                            </p:cTn>
                                            <p:tgtEl>
                                              <p:spTgt spid="17"/>
                                            </p:tgtEl>
                                          </p:cBhvr>
                                          <p:to x="100000" y="60000"/>
                                        </p:animScale>
                                        <p:animScale>
                                          <p:cBhvr>
                                            <p:cTn id="53" dur="33" decel="50000">
                                              <p:stCondLst>
                                                <p:cond delay="135"/>
                                              </p:stCondLst>
                                            </p:cTn>
                                            <p:tgtEl>
                                              <p:spTgt spid="17"/>
                                            </p:tgtEl>
                                          </p:cBhvr>
                                          <p:to x="100000" y="100000"/>
                                        </p:animScale>
                                        <p:animScale>
                                          <p:cBhvr>
                                            <p:cTn id="54" dur="5">
                                              <p:stCondLst>
                                                <p:cond delay="262"/>
                                              </p:stCondLst>
                                            </p:cTn>
                                            <p:tgtEl>
                                              <p:spTgt spid="17"/>
                                            </p:tgtEl>
                                          </p:cBhvr>
                                          <p:to x="100000" y="80000"/>
                                        </p:animScale>
                                        <p:animScale>
                                          <p:cBhvr>
                                            <p:cTn id="55" dur="33" decel="50000">
                                              <p:stCondLst>
                                                <p:cond delay="268"/>
                                              </p:stCondLst>
                                            </p:cTn>
                                            <p:tgtEl>
                                              <p:spTgt spid="17"/>
                                            </p:tgtEl>
                                          </p:cBhvr>
                                          <p:to x="100000" y="100000"/>
                                        </p:animScale>
                                        <p:animScale>
                                          <p:cBhvr>
                                            <p:cTn id="56" dur="5">
                                              <p:stCondLst>
                                                <p:cond delay="328"/>
                                              </p:stCondLst>
                                            </p:cTn>
                                            <p:tgtEl>
                                              <p:spTgt spid="17"/>
                                            </p:tgtEl>
                                          </p:cBhvr>
                                          <p:to x="100000" y="90000"/>
                                        </p:animScale>
                                        <p:animScale>
                                          <p:cBhvr>
                                            <p:cTn id="57" dur="33" decel="50000">
                                              <p:stCondLst>
                                                <p:cond delay="334"/>
                                              </p:stCondLst>
                                            </p:cTn>
                                            <p:tgtEl>
                                              <p:spTgt spid="17"/>
                                            </p:tgtEl>
                                          </p:cBhvr>
                                          <p:to x="100000" y="100000"/>
                                        </p:animScale>
                                        <p:animScale>
                                          <p:cBhvr>
                                            <p:cTn id="58" dur="5">
                                              <p:stCondLst>
                                                <p:cond delay="362"/>
                                              </p:stCondLst>
                                            </p:cTn>
                                            <p:tgtEl>
                                              <p:spTgt spid="17"/>
                                            </p:tgtEl>
                                          </p:cBhvr>
                                          <p:to x="100000" y="95000"/>
                                        </p:animScale>
                                        <p:animScale>
                                          <p:cBhvr>
                                            <p:cTn id="59" dur="33" decel="50000">
                                              <p:stCondLst>
                                                <p:cond delay="367"/>
                                              </p:stCondLst>
                                            </p:cTn>
                                            <p:tgtEl>
                                              <p:spTgt spid="17"/>
                                            </p:tgtEl>
                                          </p:cBhvr>
                                          <p:to x="100000" y="100000"/>
                                        </p:animScale>
                                      </p:childTnLst>
                                    </p:cTn>
                                  </p:par>
                                </p:childTnLst>
                              </p:cTn>
                            </p:par>
                            <p:par>
                              <p:cTn id="60" fill="hold">
                                <p:stCondLst>
                                  <p:cond delay="2000"/>
                                </p:stCondLst>
                                <p:childTnLst>
                                  <p:par>
                                    <p:cTn id="61" presetID="26"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116">
                                              <p:stCondLst>
                                                <p:cond delay="0"/>
                                              </p:stCondLst>
                                            </p:cTn>
                                            <p:tgtEl>
                                              <p:spTgt spid="18"/>
                                            </p:tgtEl>
                                          </p:cBhvr>
                                        </p:animEffect>
                                        <p:anim calcmode="lin" valueType="num">
                                          <p:cBhvr>
                                            <p:cTn id="64" dur="364"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65" dur="133"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66" dur="133" tmFilter="0, 0; 0.125,0.2665; 0.25,0.4; 0.375,0.465; 0.5,0.5;  0.625,0.535; 0.75,0.6; 0.875,0.7335; 1,1">
                                              <p:stCondLst>
                                                <p:cond delay="133"/>
                                              </p:stCondLst>
                                            </p:cTn>
                                            <p:tgtEl>
                                              <p:spTgt spid="18"/>
                                            </p:tgtEl>
                                            <p:attrNameLst>
                                              <p:attrName>ppt_y</p:attrName>
                                            </p:attrNameLst>
                                          </p:cBhvr>
                                          <p:tavLst>
                                            <p:tav tm="0" fmla="#ppt_y-sin(pi*$)/9">
                                              <p:val>
                                                <p:fltVal val="0"/>
                                              </p:val>
                                            </p:tav>
                                            <p:tav tm="100000">
                                              <p:val>
                                                <p:fltVal val="1"/>
                                              </p:val>
                                            </p:tav>
                                          </p:tavLst>
                                        </p:anim>
                                        <p:anim calcmode="lin" valueType="num">
                                          <p:cBhvr>
                                            <p:cTn id="67" dur="66" tmFilter="0, 0; 0.125,0.2665; 0.25,0.4; 0.375,0.465; 0.5,0.5;  0.625,0.535; 0.75,0.6; 0.875,0.7335; 1,1">
                                              <p:stCondLst>
                                                <p:cond delay="265"/>
                                              </p:stCondLst>
                                            </p:cTn>
                                            <p:tgtEl>
                                              <p:spTgt spid="18"/>
                                            </p:tgtEl>
                                            <p:attrNameLst>
                                              <p:attrName>ppt_y</p:attrName>
                                            </p:attrNameLst>
                                          </p:cBhvr>
                                          <p:tavLst>
                                            <p:tav tm="0" fmla="#ppt_y-sin(pi*$)/27">
                                              <p:val>
                                                <p:fltVal val="0"/>
                                              </p:val>
                                            </p:tav>
                                            <p:tav tm="100000">
                                              <p:val>
                                                <p:fltVal val="1"/>
                                              </p:val>
                                            </p:tav>
                                          </p:tavLst>
                                        </p:anim>
                                        <p:anim calcmode="lin" valueType="num">
                                          <p:cBhvr>
                                            <p:cTn id="68" dur="33" tmFilter="0, 0; 0.125,0.2665; 0.25,0.4; 0.375,0.465; 0.5,0.5;  0.625,0.535; 0.75,0.6; 0.875,0.7335; 1,1">
                                              <p:stCondLst>
                                                <p:cond delay="331"/>
                                              </p:stCondLst>
                                            </p:cTn>
                                            <p:tgtEl>
                                              <p:spTgt spid="18"/>
                                            </p:tgtEl>
                                            <p:attrNameLst>
                                              <p:attrName>ppt_y</p:attrName>
                                            </p:attrNameLst>
                                          </p:cBhvr>
                                          <p:tavLst>
                                            <p:tav tm="0" fmla="#ppt_y-sin(pi*$)/81">
                                              <p:val>
                                                <p:fltVal val="0"/>
                                              </p:val>
                                            </p:tav>
                                            <p:tav tm="100000">
                                              <p:val>
                                                <p:fltVal val="1"/>
                                              </p:val>
                                            </p:tav>
                                          </p:tavLst>
                                        </p:anim>
                                        <p:animScale>
                                          <p:cBhvr>
                                            <p:cTn id="69" dur="5">
                                              <p:stCondLst>
                                                <p:cond delay="130"/>
                                              </p:stCondLst>
                                            </p:cTn>
                                            <p:tgtEl>
                                              <p:spTgt spid="18"/>
                                            </p:tgtEl>
                                          </p:cBhvr>
                                          <p:to x="100000" y="60000"/>
                                        </p:animScale>
                                        <p:animScale>
                                          <p:cBhvr>
                                            <p:cTn id="70" dur="33" decel="50000">
                                              <p:stCondLst>
                                                <p:cond delay="135"/>
                                              </p:stCondLst>
                                            </p:cTn>
                                            <p:tgtEl>
                                              <p:spTgt spid="18"/>
                                            </p:tgtEl>
                                          </p:cBhvr>
                                          <p:to x="100000" y="100000"/>
                                        </p:animScale>
                                        <p:animScale>
                                          <p:cBhvr>
                                            <p:cTn id="71" dur="5">
                                              <p:stCondLst>
                                                <p:cond delay="262"/>
                                              </p:stCondLst>
                                            </p:cTn>
                                            <p:tgtEl>
                                              <p:spTgt spid="18"/>
                                            </p:tgtEl>
                                          </p:cBhvr>
                                          <p:to x="100000" y="80000"/>
                                        </p:animScale>
                                        <p:animScale>
                                          <p:cBhvr>
                                            <p:cTn id="72" dur="33" decel="50000">
                                              <p:stCondLst>
                                                <p:cond delay="268"/>
                                              </p:stCondLst>
                                            </p:cTn>
                                            <p:tgtEl>
                                              <p:spTgt spid="18"/>
                                            </p:tgtEl>
                                          </p:cBhvr>
                                          <p:to x="100000" y="100000"/>
                                        </p:animScale>
                                        <p:animScale>
                                          <p:cBhvr>
                                            <p:cTn id="73" dur="5">
                                              <p:stCondLst>
                                                <p:cond delay="328"/>
                                              </p:stCondLst>
                                            </p:cTn>
                                            <p:tgtEl>
                                              <p:spTgt spid="18"/>
                                            </p:tgtEl>
                                          </p:cBhvr>
                                          <p:to x="100000" y="90000"/>
                                        </p:animScale>
                                        <p:animScale>
                                          <p:cBhvr>
                                            <p:cTn id="74" dur="33" decel="50000">
                                              <p:stCondLst>
                                                <p:cond delay="334"/>
                                              </p:stCondLst>
                                            </p:cTn>
                                            <p:tgtEl>
                                              <p:spTgt spid="18"/>
                                            </p:tgtEl>
                                          </p:cBhvr>
                                          <p:to x="100000" y="100000"/>
                                        </p:animScale>
                                        <p:animScale>
                                          <p:cBhvr>
                                            <p:cTn id="75" dur="5">
                                              <p:stCondLst>
                                                <p:cond delay="362"/>
                                              </p:stCondLst>
                                            </p:cTn>
                                            <p:tgtEl>
                                              <p:spTgt spid="18"/>
                                            </p:tgtEl>
                                          </p:cBhvr>
                                          <p:to x="100000" y="95000"/>
                                        </p:animScale>
                                        <p:animScale>
                                          <p:cBhvr>
                                            <p:cTn id="76" dur="33" decel="50000">
                                              <p:stCondLst>
                                                <p:cond delay="367"/>
                                              </p:stCondLst>
                                            </p:cTn>
                                            <p:tgtEl>
                                              <p:spTgt spid="18"/>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down)">
                                          <p:cBhvr>
                                            <p:cTn id="79" dur="116">
                                              <p:stCondLst>
                                                <p:cond delay="0"/>
                                              </p:stCondLst>
                                            </p:cTn>
                                            <p:tgtEl>
                                              <p:spTgt spid="19"/>
                                            </p:tgtEl>
                                          </p:cBhvr>
                                        </p:animEffect>
                                        <p:anim calcmode="lin" valueType="num">
                                          <p:cBhvr>
                                            <p:cTn id="80" dur="364"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81" dur="133"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82" dur="133" tmFilter="0, 0; 0.125,0.2665; 0.25,0.4; 0.375,0.465; 0.5,0.5;  0.625,0.535; 0.75,0.6; 0.875,0.7335; 1,1">
                                              <p:stCondLst>
                                                <p:cond delay="133"/>
                                              </p:stCondLst>
                                            </p:cTn>
                                            <p:tgtEl>
                                              <p:spTgt spid="19"/>
                                            </p:tgtEl>
                                            <p:attrNameLst>
                                              <p:attrName>ppt_y</p:attrName>
                                            </p:attrNameLst>
                                          </p:cBhvr>
                                          <p:tavLst>
                                            <p:tav tm="0" fmla="#ppt_y-sin(pi*$)/9">
                                              <p:val>
                                                <p:fltVal val="0"/>
                                              </p:val>
                                            </p:tav>
                                            <p:tav tm="100000">
                                              <p:val>
                                                <p:fltVal val="1"/>
                                              </p:val>
                                            </p:tav>
                                          </p:tavLst>
                                        </p:anim>
                                        <p:anim calcmode="lin" valueType="num">
                                          <p:cBhvr>
                                            <p:cTn id="83" dur="66" tmFilter="0, 0; 0.125,0.2665; 0.25,0.4; 0.375,0.465; 0.5,0.5;  0.625,0.535; 0.75,0.6; 0.875,0.7335; 1,1">
                                              <p:stCondLst>
                                                <p:cond delay="265"/>
                                              </p:stCondLst>
                                            </p:cTn>
                                            <p:tgtEl>
                                              <p:spTgt spid="19"/>
                                            </p:tgtEl>
                                            <p:attrNameLst>
                                              <p:attrName>ppt_y</p:attrName>
                                            </p:attrNameLst>
                                          </p:cBhvr>
                                          <p:tavLst>
                                            <p:tav tm="0" fmla="#ppt_y-sin(pi*$)/27">
                                              <p:val>
                                                <p:fltVal val="0"/>
                                              </p:val>
                                            </p:tav>
                                            <p:tav tm="100000">
                                              <p:val>
                                                <p:fltVal val="1"/>
                                              </p:val>
                                            </p:tav>
                                          </p:tavLst>
                                        </p:anim>
                                        <p:anim calcmode="lin" valueType="num">
                                          <p:cBhvr>
                                            <p:cTn id="84" dur="33" tmFilter="0, 0; 0.125,0.2665; 0.25,0.4; 0.375,0.465; 0.5,0.5;  0.625,0.535; 0.75,0.6; 0.875,0.7335; 1,1">
                                              <p:stCondLst>
                                                <p:cond delay="331"/>
                                              </p:stCondLst>
                                            </p:cTn>
                                            <p:tgtEl>
                                              <p:spTgt spid="19"/>
                                            </p:tgtEl>
                                            <p:attrNameLst>
                                              <p:attrName>ppt_y</p:attrName>
                                            </p:attrNameLst>
                                          </p:cBhvr>
                                          <p:tavLst>
                                            <p:tav tm="0" fmla="#ppt_y-sin(pi*$)/81">
                                              <p:val>
                                                <p:fltVal val="0"/>
                                              </p:val>
                                            </p:tav>
                                            <p:tav tm="100000">
                                              <p:val>
                                                <p:fltVal val="1"/>
                                              </p:val>
                                            </p:tav>
                                          </p:tavLst>
                                        </p:anim>
                                        <p:animScale>
                                          <p:cBhvr>
                                            <p:cTn id="85" dur="5">
                                              <p:stCondLst>
                                                <p:cond delay="130"/>
                                              </p:stCondLst>
                                            </p:cTn>
                                            <p:tgtEl>
                                              <p:spTgt spid="19"/>
                                            </p:tgtEl>
                                          </p:cBhvr>
                                          <p:to x="100000" y="60000"/>
                                        </p:animScale>
                                        <p:animScale>
                                          <p:cBhvr>
                                            <p:cTn id="86" dur="33" decel="50000">
                                              <p:stCondLst>
                                                <p:cond delay="135"/>
                                              </p:stCondLst>
                                            </p:cTn>
                                            <p:tgtEl>
                                              <p:spTgt spid="19"/>
                                            </p:tgtEl>
                                          </p:cBhvr>
                                          <p:to x="100000" y="100000"/>
                                        </p:animScale>
                                        <p:animScale>
                                          <p:cBhvr>
                                            <p:cTn id="87" dur="5">
                                              <p:stCondLst>
                                                <p:cond delay="262"/>
                                              </p:stCondLst>
                                            </p:cTn>
                                            <p:tgtEl>
                                              <p:spTgt spid="19"/>
                                            </p:tgtEl>
                                          </p:cBhvr>
                                          <p:to x="100000" y="80000"/>
                                        </p:animScale>
                                        <p:animScale>
                                          <p:cBhvr>
                                            <p:cTn id="88" dur="33" decel="50000">
                                              <p:stCondLst>
                                                <p:cond delay="268"/>
                                              </p:stCondLst>
                                            </p:cTn>
                                            <p:tgtEl>
                                              <p:spTgt spid="19"/>
                                            </p:tgtEl>
                                          </p:cBhvr>
                                          <p:to x="100000" y="100000"/>
                                        </p:animScale>
                                        <p:animScale>
                                          <p:cBhvr>
                                            <p:cTn id="89" dur="5">
                                              <p:stCondLst>
                                                <p:cond delay="328"/>
                                              </p:stCondLst>
                                            </p:cTn>
                                            <p:tgtEl>
                                              <p:spTgt spid="19"/>
                                            </p:tgtEl>
                                          </p:cBhvr>
                                          <p:to x="100000" y="90000"/>
                                        </p:animScale>
                                        <p:animScale>
                                          <p:cBhvr>
                                            <p:cTn id="90" dur="33" decel="50000">
                                              <p:stCondLst>
                                                <p:cond delay="334"/>
                                              </p:stCondLst>
                                            </p:cTn>
                                            <p:tgtEl>
                                              <p:spTgt spid="19"/>
                                            </p:tgtEl>
                                          </p:cBhvr>
                                          <p:to x="100000" y="100000"/>
                                        </p:animScale>
                                        <p:animScale>
                                          <p:cBhvr>
                                            <p:cTn id="91" dur="5">
                                              <p:stCondLst>
                                                <p:cond delay="362"/>
                                              </p:stCondLst>
                                            </p:cTn>
                                            <p:tgtEl>
                                              <p:spTgt spid="19"/>
                                            </p:tgtEl>
                                          </p:cBhvr>
                                          <p:to x="100000" y="95000"/>
                                        </p:animScale>
                                        <p:animScale>
                                          <p:cBhvr>
                                            <p:cTn id="92" dur="33" decel="50000">
                                              <p:stCondLst>
                                                <p:cond delay="367"/>
                                              </p:stCondLst>
                                            </p:cTn>
                                            <p:tgtEl>
                                              <p:spTgt spid="19"/>
                                            </p:tgtEl>
                                          </p:cBhvr>
                                          <p:to x="100000" y="100000"/>
                                        </p:animScale>
                                      </p:childTnLst>
                                    </p:cTn>
                                  </p:par>
                                </p:childTnLst>
                              </p:cTn>
                            </p:par>
                            <p:par>
                              <p:cTn id="93" fill="hold">
                                <p:stCondLst>
                                  <p:cond delay="2400"/>
                                </p:stCondLst>
                                <p:childTnLst>
                                  <p:par>
                                    <p:cTn id="94" presetID="26" presetClass="entr" presetSubtype="0" fill="hold" grpId="0" nodeType="after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wipe(down)">
                                          <p:cBhvr>
                                            <p:cTn id="96" dur="116">
                                              <p:stCondLst>
                                                <p:cond delay="0"/>
                                              </p:stCondLst>
                                            </p:cTn>
                                            <p:tgtEl>
                                              <p:spTgt spid="20"/>
                                            </p:tgtEl>
                                          </p:cBhvr>
                                        </p:animEffect>
                                        <p:anim calcmode="lin" valueType="num">
                                          <p:cBhvr>
                                            <p:cTn id="97" dur="364"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8" dur="133"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9" dur="133" tmFilter="0, 0; 0.125,0.2665; 0.25,0.4; 0.375,0.465; 0.5,0.5;  0.625,0.535; 0.75,0.6; 0.875,0.7335; 1,1">
                                              <p:stCondLst>
                                                <p:cond delay="133"/>
                                              </p:stCondLst>
                                            </p:cTn>
                                            <p:tgtEl>
                                              <p:spTgt spid="20"/>
                                            </p:tgtEl>
                                            <p:attrNameLst>
                                              <p:attrName>ppt_y</p:attrName>
                                            </p:attrNameLst>
                                          </p:cBhvr>
                                          <p:tavLst>
                                            <p:tav tm="0" fmla="#ppt_y-sin(pi*$)/9">
                                              <p:val>
                                                <p:fltVal val="0"/>
                                              </p:val>
                                            </p:tav>
                                            <p:tav tm="100000">
                                              <p:val>
                                                <p:fltVal val="1"/>
                                              </p:val>
                                            </p:tav>
                                          </p:tavLst>
                                        </p:anim>
                                        <p:anim calcmode="lin" valueType="num">
                                          <p:cBhvr>
                                            <p:cTn id="100" dur="66" tmFilter="0, 0; 0.125,0.2665; 0.25,0.4; 0.375,0.465; 0.5,0.5;  0.625,0.535; 0.75,0.6; 0.875,0.7335; 1,1">
                                              <p:stCondLst>
                                                <p:cond delay="265"/>
                                              </p:stCondLst>
                                            </p:cTn>
                                            <p:tgtEl>
                                              <p:spTgt spid="20"/>
                                            </p:tgtEl>
                                            <p:attrNameLst>
                                              <p:attrName>ppt_y</p:attrName>
                                            </p:attrNameLst>
                                          </p:cBhvr>
                                          <p:tavLst>
                                            <p:tav tm="0" fmla="#ppt_y-sin(pi*$)/27">
                                              <p:val>
                                                <p:fltVal val="0"/>
                                              </p:val>
                                            </p:tav>
                                            <p:tav tm="100000">
                                              <p:val>
                                                <p:fltVal val="1"/>
                                              </p:val>
                                            </p:tav>
                                          </p:tavLst>
                                        </p:anim>
                                        <p:anim calcmode="lin" valueType="num">
                                          <p:cBhvr>
                                            <p:cTn id="101" dur="33" tmFilter="0, 0; 0.125,0.2665; 0.25,0.4; 0.375,0.465; 0.5,0.5;  0.625,0.535; 0.75,0.6; 0.875,0.7335; 1,1">
                                              <p:stCondLst>
                                                <p:cond delay="331"/>
                                              </p:stCondLst>
                                            </p:cTn>
                                            <p:tgtEl>
                                              <p:spTgt spid="20"/>
                                            </p:tgtEl>
                                            <p:attrNameLst>
                                              <p:attrName>ppt_y</p:attrName>
                                            </p:attrNameLst>
                                          </p:cBhvr>
                                          <p:tavLst>
                                            <p:tav tm="0" fmla="#ppt_y-sin(pi*$)/81">
                                              <p:val>
                                                <p:fltVal val="0"/>
                                              </p:val>
                                            </p:tav>
                                            <p:tav tm="100000">
                                              <p:val>
                                                <p:fltVal val="1"/>
                                              </p:val>
                                            </p:tav>
                                          </p:tavLst>
                                        </p:anim>
                                        <p:animScale>
                                          <p:cBhvr>
                                            <p:cTn id="102" dur="5">
                                              <p:stCondLst>
                                                <p:cond delay="130"/>
                                              </p:stCondLst>
                                            </p:cTn>
                                            <p:tgtEl>
                                              <p:spTgt spid="20"/>
                                            </p:tgtEl>
                                          </p:cBhvr>
                                          <p:to x="100000" y="60000"/>
                                        </p:animScale>
                                        <p:animScale>
                                          <p:cBhvr>
                                            <p:cTn id="103" dur="33" decel="50000">
                                              <p:stCondLst>
                                                <p:cond delay="135"/>
                                              </p:stCondLst>
                                            </p:cTn>
                                            <p:tgtEl>
                                              <p:spTgt spid="20"/>
                                            </p:tgtEl>
                                          </p:cBhvr>
                                          <p:to x="100000" y="100000"/>
                                        </p:animScale>
                                        <p:animScale>
                                          <p:cBhvr>
                                            <p:cTn id="104" dur="5">
                                              <p:stCondLst>
                                                <p:cond delay="262"/>
                                              </p:stCondLst>
                                            </p:cTn>
                                            <p:tgtEl>
                                              <p:spTgt spid="20"/>
                                            </p:tgtEl>
                                          </p:cBhvr>
                                          <p:to x="100000" y="80000"/>
                                        </p:animScale>
                                        <p:animScale>
                                          <p:cBhvr>
                                            <p:cTn id="105" dur="33" decel="50000">
                                              <p:stCondLst>
                                                <p:cond delay="268"/>
                                              </p:stCondLst>
                                            </p:cTn>
                                            <p:tgtEl>
                                              <p:spTgt spid="20"/>
                                            </p:tgtEl>
                                          </p:cBhvr>
                                          <p:to x="100000" y="100000"/>
                                        </p:animScale>
                                        <p:animScale>
                                          <p:cBhvr>
                                            <p:cTn id="106" dur="5">
                                              <p:stCondLst>
                                                <p:cond delay="328"/>
                                              </p:stCondLst>
                                            </p:cTn>
                                            <p:tgtEl>
                                              <p:spTgt spid="20"/>
                                            </p:tgtEl>
                                          </p:cBhvr>
                                          <p:to x="100000" y="90000"/>
                                        </p:animScale>
                                        <p:animScale>
                                          <p:cBhvr>
                                            <p:cTn id="107" dur="33" decel="50000">
                                              <p:stCondLst>
                                                <p:cond delay="334"/>
                                              </p:stCondLst>
                                            </p:cTn>
                                            <p:tgtEl>
                                              <p:spTgt spid="20"/>
                                            </p:tgtEl>
                                          </p:cBhvr>
                                          <p:to x="100000" y="100000"/>
                                        </p:animScale>
                                        <p:animScale>
                                          <p:cBhvr>
                                            <p:cTn id="108" dur="5">
                                              <p:stCondLst>
                                                <p:cond delay="362"/>
                                              </p:stCondLst>
                                            </p:cTn>
                                            <p:tgtEl>
                                              <p:spTgt spid="20"/>
                                            </p:tgtEl>
                                          </p:cBhvr>
                                          <p:to x="100000" y="95000"/>
                                        </p:animScale>
                                        <p:animScale>
                                          <p:cBhvr>
                                            <p:cTn id="109" dur="33" decel="50000">
                                              <p:stCondLst>
                                                <p:cond delay="367"/>
                                              </p:stCondLst>
                                            </p:cTn>
                                            <p:tgtEl>
                                              <p:spTgt spid="20"/>
                                            </p:tgtEl>
                                          </p:cBhvr>
                                          <p:to x="100000" y="100000"/>
                                        </p:animScale>
                                      </p:childTnLst>
                                    </p:cTn>
                                  </p:par>
                                  <p:par>
                                    <p:cTn id="110" presetID="26" presetClass="entr" presetSubtype="0" fill="hold" grpId="0" nodeType="with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wipe(down)">
                                          <p:cBhvr>
                                            <p:cTn id="112" dur="116">
                                              <p:stCondLst>
                                                <p:cond delay="0"/>
                                              </p:stCondLst>
                                            </p:cTn>
                                            <p:tgtEl>
                                              <p:spTgt spid="21"/>
                                            </p:tgtEl>
                                          </p:cBhvr>
                                        </p:animEffect>
                                        <p:anim calcmode="lin" valueType="num">
                                          <p:cBhvr>
                                            <p:cTn id="113" dur="364"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14" dur="133"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15" dur="133" tmFilter="0, 0; 0.125,0.2665; 0.25,0.4; 0.375,0.465; 0.5,0.5;  0.625,0.535; 0.75,0.6; 0.875,0.7335; 1,1">
                                              <p:stCondLst>
                                                <p:cond delay="133"/>
                                              </p:stCondLst>
                                            </p:cTn>
                                            <p:tgtEl>
                                              <p:spTgt spid="21"/>
                                            </p:tgtEl>
                                            <p:attrNameLst>
                                              <p:attrName>ppt_y</p:attrName>
                                            </p:attrNameLst>
                                          </p:cBhvr>
                                          <p:tavLst>
                                            <p:tav tm="0" fmla="#ppt_y-sin(pi*$)/9">
                                              <p:val>
                                                <p:fltVal val="0"/>
                                              </p:val>
                                            </p:tav>
                                            <p:tav tm="100000">
                                              <p:val>
                                                <p:fltVal val="1"/>
                                              </p:val>
                                            </p:tav>
                                          </p:tavLst>
                                        </p:anim>
                                        <p:anim calcmode="lin" valueType="num">
                                          <p:cBhvr>
                                            <p:cTn id="116" dur="66" tmFilter="0, 0; 0.125,0.2665; 0.25,0.4; 0.375,0.465; 0.5,0.5;  0.625,0.535; 0.75,0.6; 0.875,0.7335; 1,1">
                                              <p:stCondLst>
                                                <p:cond delay="265"/>
                                              </p:stCondLst>
                                            </p:cTn>
                                            <p:tgtEl>
                                              <p:spTgt spid="21"/>
                                            </p:tgtEl>
                                            <p:attrNameLst>
                                              <p:attrName>ppt_y</p:attrName>
                                            </p:attrNameLst>
                                          </p:cBhvr>
                                          <p:tavLst>
                                            <p:tav tm="0" fmla="#ppt_y-sin(pi*$)/27">
                                              <p:val>
                                                <p:fltVal val="0"/>
                                              </p:val>
                                            </p:tav>
                                            <p:tav tm="100000">
                                              <p:val>
                                                <p:fltVal val="1"/>
                                              </p:val>
                                            </p:tav>
                                          </p:tavLst>
                                        </p:anim>
                                        <p:anim calcmode="lin" valueType="num">
                                          <p:cBhvr>
                                            <p:cTn id="117" dur="33" tmFilter="0, 0; 0.125,0.2665; 0.25,0.4; 0.375,0.465; 0.5,0.5;  0.625,0.535; 0.75,0.6; 0.875,0.7335; 1,1">
                                              <p:stCondLst>
                                                <p:cond delay="331"/>
                                              </p:stCondLst>
                                            </p:cTn>
                                            <p:tgtEl>
                                              <p:spTgt spid="21"/>
                                            </p:tgtEl>
                                            <p:attrNameLst>
                                              <p:attrName>ppt_y</p:attrName>
                                            </p:attrNameLst>
                                          </p:cBhvr>
                                          <p:tavLst>
                                            <p:tav tm="0" fmla="#ppt_y-sin(pi*$)/81">
                                              <p:val>
                                                <p:fltVal val="0"/>
                                              </p:val>
                                            </p:tav>
                                            <p:tav tm="100000">
                                              <p:val>
                                                <p:fltVal val="1"/>
                                              </p:val>
                                            </p:tav>
                                          </p:tavLst>
                                        </p:anim>
                                        <p:animScale>
                                          <p:cBhvr>
                                            <p:cTn id="118" dur="5">
                                              <p:stCondLst>
                                                <p:cond delay="130"/>
                                              </p:stCondLst>
                                            </p:cTn>
                                            <p:tgtEl>
                                              <p:spTgt spid="21"/>
                                            </p:tgtEl>
                                          </p:cBhvr>
                                          <p:to x="100000" y="60000"/>
                                        </p:animScale>
                                        <p:animScale>
                                          <p:cBhvr>
                                            <p:cTn id="119" dur="33" decel="50000">
                                              <p:stCondLst>
                                                <p:cond delay="135"/>
                                              </p:stCondLst>
                                            </p:cTn>
                                            <p:tgtEl>
                                              <p:spTgt spid="21"/>
                                            </p:tgtEl>
                                          </p:cBhvr>
                                          <p:to x="100000" y="100000"/>
                                        </p:animScale>
                                        <p:animScale>
                                          <p:cBhvr>
                                            <p:cTn id="120" dur="5">
                                              <p:stCondLst>
                                                <p:cond delay="262"/>
                                              </p:stCondLst>
                                            </p:cTn>
                                            <p:tgtEl>
                                              <p:spTgt spid="21"/>
                                            </p:tgtEl>
                                          </p:cBhvr>
                                          <p:to x="100000" y="80000"/>
                                        </p:animScale>
                                        <p:animScale>
                                          <p:cBhvr>
                                            <p:cTn id="121" dur="33" decel="50000">
                                              <p:stCondLst>
                                                <p:cond delay="268"/>
                                              </p:stCondLst>
                                            </p:cTn>
                                            <p:tgtEl>
                                              <p:spTgt spid="21"/>
                                            </p:tgtEl>
                                          </p:cBhvr>
                                          <p:to x="100000" y="100000"/>
                                        </p:animScale>
                                        <p:animScale>
                                          <p:cBhvr>
                                            <p:cTn id="122" dur="5">
                                              <p:stCondLst>
                                                <p:cond delay="328"/>
                                              </p:stCondLst>
                                            </p:cTn>
                                            <p:tgtEl>
                                              <p:spTgt spid="21"/>
                                            </p:tgtEl>
                                          </p:cBhvr>
                                          <p:to x="100000" y="90000"/>
                                        </p:animScale>
                                        <p:animScale>
                                          <p:cBhvr>
                                            <p:cTn id="123" dur="33" decel="50000">
                                              <p:stCondLst>
                                                <p:cond delay="334"/>
                                              </p:stCondLst>
                                            </p:cTn>
                                            <p:tgtEl>
                                              <p:spTgt spid="21"/>
                                            </p:tgtEl>
                                          </p:cBhvr>
                                          <p:to x="100000" y="100000"/>
                                        </p:animScale>
                                        <p:animScale>
                                          <p:cBhvr>
                                            <p:cTn id="124" dur="5">
                                              <p:stCondLst>
                                                <p:cond delay="362"/>
                                              </p:stCondLst>
                                            </p:cTn>
                                            <p:tgtEl>
                                              <p:spTgt spid="21"/>
                                            </p:tgtEl>
                                          </p:cBhvr>
                                          <p:to x="100000" y="95000"/>
                                        </p:animScale>
                                        <p:animScale>
                                          <p:cBhvr>
                                            <p:cTn id="125" dur="33" decel="50000">
                                              <p:stCondLst>
                                                <p:cond delay="367"/>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p:cNvSpPr>
          <p:nvPr/>
        </p:nvSpPr>
        <p:spPr bwMode="auto">
          <a:xfrm>
            <a:off x="2654851" y="1814513"/>
            <a:ext cx="7069550"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noFill/>
          <a:ln w="63500">
            <a:solidFill>
              <a:schemeClr val="accent2"/>
            </a:solidFill>
          </a:ln>
          <a:extLst/>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itchFamily="34" charset="-122"/>
              <a:ea typeface="微软雅黑" pitchFamily="34" charset="-122"/>
            </a:endParaRPr>
          </a:p>
        </p:txBody>
      </p:sp>
      <p:sp>
        <p:nvSpPr>
          <p:cNvPr id="5" name="Freeform 7"/>
          <p:cNvSpPr>
            <a:spLocks/>
          </p:cNvSpPr>
          <p:nvPr/>
        </p:nvSpPr>
        <p:spPr bwMode="auto">
          <a:xfrm>
            <a:off x="2556465" y="1612901"/>
            <a:ext cx="2237501"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rgbClr val="FF6200"/>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6" name="TextBox 28"/>
          <p:cNvSpPr txBox="1"/>
          <p:nvPr/>
        </p:nvSpPr>
        <p:spPr>
          <a:xfrm>
            <a:off x="4858590" y="2369220"/>
            <a:ext cx="4037270" cy="707886"/>
          </a:xfrm>
          <a:prstGeom prst="rect">
            <a:avLst/>
          </a:prstGeom>
          <a:noFill/>
          <a:ln>
            <a:noFill/>
          </a:ln>
        </p:spPr>
        <p:txBody>
          <a:bodyPr wrap="square" rtlCol="0">
            <a:spAutoFit/>
          </a:bodyPr>
          <a:lstStyle/>
          <a:p>
            <a:pPr algn="ctr"/>
            <a:r>
              <a:rPr lang="zh-CN" altLang="en-US" sz="4000" b="1" dirty="0">
                <a:solidFill>
                  <a:schemeClr val="tx1">
                    <a:lumMod val="65000"/>
                    <a:lumOff val="35000"/>
                  </a:schemeClr>
                </a:solidFill>
                <a:latin typeface="微软雅黑" pitchFamily="34" charset="-122"/>
                <a:ea typeface="微软雅黑" pitchFamily="34" charset="-122"/>
              </a:rPr>
              <a:t>产品结构</a:t>
            </a:r>
            <a:endParaRPr lang="zh-CN" altLang="en-US" sz="2000" dirty="0">
              <a:solidFill>
                <a:schemeClr val="bg1">
                  <a:lumMod val="50000"/>
                </a:schemeClr>
              </a:solidFill>
              <a:latin typeface="微软雅黑" pitchFamily="34" charset="-122"/>
              <a:ea typeface="微软雅黑" pitchFamily="34" charset="-122"/>
              <a:cs typeface="Arial" panose="020B0604020202020204" pitchFamily="34" charset="0"/>
            </a:endParaRPr>
          </a:p>
        </p:txBody>
      </p:sp>
      <p:sp>
        <p:nvSpPr>
          <p:cNvPr id="7" name="TextBox 31"/>
          <p:cNvSpPr txBox="1"/>
          <p:nvPr/>
        </p:nvSpPr>
        <p:spPr>
          <a:xfrm>
            <a:off x="3515362" y="3429001"/>
            <a:ext cx="5315873" cy="1477328"/>
          </a:xfrm>
          <a:prstGeom prst="rect">
            <a:avLst/>
          </a:prstGeom>
          <a:noFill/>
          <a:ln>
            <a:noFill/>
          </a:ln>
        </p:spPr>
        <p:txBody>
          <a:bodyPr wrap="square" rtlCol="0">
            <a:spAutoFit/>
          </a:bodyPr>
          <a:lstStyle/>
          <a:p>
            <a:pPr>
              <a:lnSpc>
                <a:spcPct val="150000"/>
              </a:lnSpc>
            </a:pPr>
            <a:r>
              <a:rPr lang="zh-CN" altLang="en-US" sz="2000" dirty="0">
                <a:solidFill>
                  <a:schemeClr val="tx1">
                    <a:lumMod val="65000"/>
                    <a:lumOff val="35000"/>
                  </a:schemeClr>
                </a:solidFill>
                <a:latin typeface="微软雅黑" pitchFamily="34" charset="-122"/>
                <a:ea typeface="微软雅黑" pitchFamily="34" charset="-122"/>
              </a:rPr>
              <a:t>产品采用主流的</a:t>
            </a:r>
            <a:r>
              <a:rPr lang="en-US" altLang="zh-CN" sz="2000" dirty="0">
                <a:solidFill>
                  <a:schemeClr val="tx1">
                    <a:lumMod val="65000"/>
                    <a:lumOff val="35000"/>
                  </a:schemeClr>
                </a:solidFill>
                <a:latin typeface="微软雅黑" pitchFamily="34" charset="-122"/>
                <a:ea typeface="微软雅黑" pitchFamily="34" charset="-122"/>
              </a:rPr>
              <a:t>JAVA</a:t>
            </a:r>
            <a:r>
              <a:rPr lang="zh-CN" altLang="en-US" sz="2000" dirty="0">
                <a:solidFill>
                  <a:schemeClr val="tx1">
                    <a:lumMod val="65000"/>
                    <a:lumOff val="35000"/>
                  </a:schemeClr>
                </a:solidFill>
                <a:latin typeface="微软雅黑" pitchFamily="34" charset="-122"/>
                <a:ea typeface="微软雅黑" pitchFamily="34" charset="-122"/>
              </a:rPr>
              <a:t>语言构建后台服务，具备很好的并发性和稳定性，支持多种终端的前端接入</a:t>
            </a:r>
          </a:p>
        </p:txBody>
      </p:sp>
      <p:sp>
        <p:nvSpPr>
          <p:cNvPr id="8" name="TextBox 27"/>
          <p:cNvSpPr txBox="1"/>
          <p:nvPr/>
        </p:nvSpPr>
        <p:spPr>
          <a:xfrm>
            <a:off x="3295410" y="1741254"/>
            <a:ext cx="698520" cy="1323439"/>
          </a:xfrm>
          <a:prstGeom prst="rect">
            <a:avLst/>
          </a:prstGeom>
          <a:noFill/>
        </p:spPr>
        <p:txBody>
          <a:bodyPr wrap="square" rtlCol="0">
            <a:spAutoFit/>
          </a:bodyPr>
          <a:lstStyle/>
          <a:p>
            <a:r>
              <a:rPr lang="en-US" altLang="zh-CN" sz="8000" b="1" dirty="0">
                <a:solidFill>
                  <a:schemeClr val="bg1"/>
                </a:solidFill>
                <a:latin typeface="微软雅黑" pitchFamily="34" charset="-122"/>
                <a:ea typeface="微软雅黑" pitchFamily="34" charset="-122"/>
              </a:rPr>
              <a:t>2</a:t>
            </a:r>
            <a:endParaRPr lang="zh-CN" altLang="en-US" sz="8000" b="1" dirty="0">
              <a:solidFill>
                <a:schemeClr val="bg1"/>
              </a:solidFill>
              <a:latin typeface="微软雅黑" pitchFamily="34" charset="-122"/>
              <a:ea typeface="微软雅黑" pitchFamily="34" charset="-122"/>
            </a:endParaRPr>
          </a:p>
        </p:txBody>
      </p:sp>
      <p:sp>
        <p:nvSpPr>
          <p:cNvPr id="9" name="Rectangle 13"/>
          <p:cNvSpPr>
            <a:spLocks noChangeArrowheads="1"/>
          </p:cNvSpPr>
          <p:nvPr/>
        </p:nvSpPr>
        <p:spPr bwMode="auto">
          <a:xfrm>
            <a:off x="2776279" y="2456621"/>
            <a:ext cx="5665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300" b="0" i="0" u="none" strike="noStrike" cap="none" normalizeH="0" baseline="0" dirty="0">
                <a:ln>
                  <a:noFill/>
                </a:ln>
                <a:solidFill>
                  <a:schemeClr val="bg1"/>
                </a:solidFill>
                <a:effectLst/>
                <a:latin typeface="微软雅黑" pitchFamily="34" charset="-122"/>
                <a:ea typeface="微软雅黑" pitchFamily="34" charset="-122"/>
              </a:rPr>
              <a:t>Part</a:t>
            </a:r>
            <a:endParaRPr kumimoji="0" lang="zh-CN" altLang="zh-CN" sz="1800" b="0" i="0" u="none" strike="noStrike" cap="none" normalizeH="0" baseline="0" dirty="0">
              <a:ln>
                <a:noFill/>
              </a:ln>
              <a:solidFill>
                <a:schemeClr val="bg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389313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2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gtEl>
                                      </p:cBhvr>
                                    </p:animEffect>
                                  </p:childTnLst>
                                </p:cTn>
                              </p:par>
                            </p:childTnLst>
                          </p:cTn>
                        </p:par>
                        <p:par>
                          <p:cTn id="24" fill="hold">
                            <p:stCondLst>
                              <p:cond delay="4650"/>
                            </p:stCondLst>
                            <p:childTnLst>
                              <p:par>
                                <p:cTn id="25" presetID="3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 calcmode="lin" valueType="num">
                                      <p:cBhvr>
                                        <p:cTn id="29" dur="500" fill="hold"/>
                                        <p:tgtEl>
                                          <p:spTgt spid="8"/>
                                        </p:tgtEl>
                                        <p:attrNameLst>
                                          <p:attrName>style.rotation</p:attrName>
                                        </p:attrNameLst>
                                      </p:cBhvr>
                                      <p:tavLst>
                                        <p:tav tm="0">
                                          <p:val>
                                            <p:fltVal val="90"/>
                                          </p:val>
                                        </p:tav>
                                        <p:tav tm="100000">
                                          <p:val>
                                            <p:fltVal val="0"/>
                                          </p:val>
                                        </p:tav>
                                      </p:tavLst>
                                    </p:anim>
                                    <p:animEffect transition="in" filter="fade">
                                      <p:cBhvr>
                                        <p:cTn id="30" dur="500"/>
                                        <p:tgtEl>
                                          <p:spTgt spid="8"/>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 calcmode="lin" valueType="num">
                                      <p:cBhvr>
                                        <p:cTn id="35" dur="500" fill="hold"/>
                                        <p:tgtEl>
                                          <p:spTgt spid="9"/>
                                        </p:tgtEl>
                                        <p:attrNameLst>
                                          <p:attrName>style.rotation</p:attrName>
                                        </p:attrNameLst>
                                      </p:cBhvr>
                                      <p:tavLst>
                                        <p:tav tm="0">
                                          <p:val>
                                            <p:fltVal val="90"/>
                                          </p:val>
                                        </p:tav>
                                        <p:tav tm="100000">
                                          <p:val>
                                            <p:fltVal val="0"/>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产品结构</a:t>
            </a:r>
          </a:p>
        </p:txBody>
      </p:sp>
      <p:sp>
        <p:nvSpPr>
          <p:cNvPr id="4" name="TextBox 72"/>
          <p:cNvSpPr txBox="1"/>
          <p:nvPr/>
        </p:nvSpPr>
        <p:spPr>
          <a:xfrm>
            <a:off x="4248136" y="1127941"/>
            <a:ext cx="367635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32037">
              <a:defRPr/>
            </a:pPr>
            <a:r>
              <a:rPr lang="zh-CN" altLang="en-US" sz="2400" b="1" kern="0" dirty="0">
                <a:solidFill>
                  <a:sysClr val="windowText" lastClr="000000">
                    <a:lumMod val="65000"/>
                    <a:lumOff val="35000"/>
                  </a:sysClr>
                </a:solidFill>
                <a:latin typeface="Arial" pitchFamily="34" charset="0"/>
                <a:ea typeface="微软雅黑" pitchFamily="34" charset="-122"/>
                <a:cs typeface="Arial" pitchFamily="34" charset="0"/>
              </a:rPr>
              <a:t>平台化服务</a:t>
            </a:r>
            <a:endParaRPr lang="en-US" altLang="zh-CN" sz="2400" b="1" kern="0" dirty="0">
              <a:solidFill>
                <a:sysClr val="windowText" lastClr="000000">
                  <a:lumMod val="65000"/>
                  <a:lumOff val="35000"/>
                </a:sysClr>
              </a:solidFill>
              <a:latin typeface="Arial" pitchFamily="34" charset="0"/>
              <a:ea typeface="微软雅黑" pitchFamily="34" charset="-122"/>
              <a:cs typeface="Arial" pitchFamily="34" charset="0"/>
            </a:endParaRPr>
          </a:p>
        </p:txBody>
      </p:sp>
      <p:cxnSp>
        <p:nvCxnSpPr>
          <p:cNvPr id="5" name="肘形连接符 4"/>
          <p:cNvCxnSpPr/>
          <p:nvPr/>
        </p:nvCxnSpPr>
        <p:spPr>
          <a:xfrm flipH="1" flipV="1">
            <a:off x="6418745" y="1765298"/>
            <a:ext cx="3768725" cy="54610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肘形连接符 5"/>
          <p:cNvCxnSpPr/>
          <p:nvPr/>
        </p:nvCxnSpPr>
        <p:spPr>
          <a:xfrm flipH="1">
            <a:off x="6418745" y="5192711"/>
            <a:ext cx="3768725" cy="54610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flipV="1">
            <a:off x="2169007" y="1765298"/>
            <a:ext cx="3635375" cy="54610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a:off x="2169007" y="5192711"/>
            <a:ext cx="3635375" cy="546100"/>
          </a:xfrm>
          <a:prstGeom prst="bentConnector3">
            <a:avLst>
              <a:gd name="adj1" fmla="val 218"/>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文本框 5"/>
          <p:cNvSpPr txBox="1"/>
          <p:nvPr/>
        </p:nvSpPr>
        <p:spPr>
          <a:xfrm>
            <a:off x="2927832" y="4833936"/>
            <a:ext cx="2876550" cy="704850"/>
          </a:xfrm>
          <a:prstGeom prst="rect">
            <a:avLst/>
          </a:prstGeom>
        </p:spPr>
        <p:txBody>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4332" fontAlgn="auto">
              <a:lnSpc>
                <a:spcPct val="120000"/>
              </a:lnSpc>
              <a:spcBef>
                <a:spcPct val="0"/>
              </a:spcBef>
              <a:spcAft>
                <a:spcPts val="0"/>
              </a:spcAft>
              <a:defRP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借助平台实现多终端的推广和销售，打通各个终端网络</a:t>
            </a:r>
            <a:r>
              <a:rPr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安卓、</a:t>
            </a: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IOS</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、微信、</a:t>
            </a: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H5</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等多个终端渠道。</a:t>
            </a:r>
            <a:endParaRPr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0" name="文本框 6"/>
          <p:cNvSpPr txBox="1"/>
          <p:nvPr/>
        </p:nvSpPr>
        <p:spPr>
          <a:xfrm>
            <a:off x="2921482" y="5761036"/>
            <a:ext cx="1723549" cy="400110"/>
          </a:xfrm>
          <a:prstGeom prst="rect">
            <a:avLst/>
          </a:prstGeom>
          <a:noFill/>
        </p:spPr>
        <p:txBody>
          <a:bodyPr wrap="none">
            <a:spAutoFit/>
          </a:bodyPr>
          <a:lstStyle/>
          <a:p>
            <a:pPr defTabSz="914332" fontAlgn="auto">
              <a:spcBef>
                <a:spcPts val="0"/>
              </a:spcBef>
              <a:spcAft>
                <a:spcPts val="0"/>
              </a:spcAft>
              <a:defRPr/>
            </a:pPr>
            <a:r>
              <a:rPr lang="zh-CN" altLang="en-US" sz="2000" b="1" dirty="0" smtClean="0">
                <a:solidFill>
                  <a:srgbClr val="FF6600"/>
                </a:solidFill>
                <a:latin typeface="微软雅黑" panose="020B0503020204020204" pitchFamily="34" charset="-122"/>
                <a:ea typeface="微软雅黑" panose="020B0503020204020204" pitchFamily="34" charset="-122"/>
              </a:rPr>
              <a:t>终端渗透能力</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sp>
        <p:nvSpPr>
          <p:cNvPr id="12" name="椭圆 11"/>
          <p:cNvSpPr/>
          <p:nvPr/>
        </p:nvSpPr>
        <p:spPr bwMode="auto">
          <a:xfrm>
            <a:off x="1472095" y="3829048"/>
            <a:ext cx="1344612" cy="1346200"/>
          </a:xfrm>
          <a:prstGeom prst="ellipse">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1351">
              <a:latin typeface="微软雅黑" panose="020B0503020204020204" pitchFamily="34" charset="-122"/>
              <a:ea typeface="微软雅黑" panose="020B0503020204020204" pitchFamily="34" charset="-122"/>
            </a:endParaRPr>
          </a:p>
        </p:txBody>
      </p:sp>
      <p:sp>
        <p:nvSpPr>
          <p:cNvPr id="17" name="文本框 13"/>
          <p:cNvSpPr txBox="1"/>
          <p:nvPr/>
        </p:nvSpPr>
        <p:spPr>
          <a:xfrm>
            <a:off x="6491770" y="4818061"/>
            <a:ext cx="2865437" cy="704850"/>
          </a:xfrm>
          <a:prstGeom prst="rect">
            <a:avLst/>
          </a:prstGeom>
        </p:spPr>
        <p:txBody>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4332" fontAlgn="auto">
              <a:lnSpc>
                <a:spcPct val="120000"/>
              </a:lnSpc>
              <a:spcBef>
                <a:spcPct val="0"/>
              </a:spcBef>
              <a:spcAft>
                <a:spcPts val="0"/>
              </a:spcAft>
              <a:defRP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为运营数据提供大数据报表分析，为管理者提供经营策略参考。</a:t>
            </a:r>
            <a:endParaRPr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8" name="文本框 14"/>
          <p:cNvSpPr txBox="1"/>
          <p:nvPr/>
        </p:nvSpPr>
        <p:spPr>
          <a:xfrm>
            <a:off x="7878419" y="5761036"/>
            <a:ext cx="1980029" cy="400110"/>
          </a:xfrm>
          <a:prstGeom prst="rect">
            <a:avLst/>
          </a:prstGeom>
          <a:noFill/>
        </p:spPr>
        <p:txBody>
          <a:bodyPr wrap="none">
            <a:spAutoFit/>
          </a:bodyPr>
          <a:lstStyle/>
          <a:p>
            <a:pPr defTabSz="914332" fontAlgn="auto">
              <a:spcBef>
                <a:spcPts val="0"/>
              </a:spcBef>
              <a:spcAft>
                <a:spcPts val="0"/>
              </a:spcAft>
              <a:defRPr/>
            </a:pPr>
            <a:r>
              <a:rPr lang="zh-CN" altLang="en-US" sz="2000" b="1" dirty="0">
                <a:solidFill>
                  <a:srgbClr val="957B70"/>
                </a:solidFill>
                <a:latin typeface="微软雅黑" panose="020B0503020204020204" pitchFamily="34" charset="-122"/>
                <a:ea typeface="微软雅黑" panose="020B0503020204020204" pitchFamily="34" charset="-122"/>
              </a:rPr>
              <a:t>大数</a:t>
            </a:r>
            <a:r>
              <a:rPr lang="zh-CN" altLang="en-US" sz="2000" b="1" dirty="0" smtClean="0">
                <a:solidFill>
                  <a:srgbClr val="957B70"/>
                </a:solidFill>
                <a:latin typeface="微软雅黑" panose="020B0503020204020204" pitchFamily="34" charset="-122"/>
                <a:ea typeface="微软雅黑" panose="020B0503020204020204" pitchFamily="34" charset="-122"/>
              </a:rPr>
              <a:t>据报表分析</a:t>
            </a:r>
            <a:endParaRPr lang="zh-CN" altLang="en-US" sz="2000" b="1" dirty="0">
              <a:solidFill>
                <a:srgbClr val="957B70"/>
              </a:solidFill>
              <a:latin typeface="微软雅黑" panose="020B0503020204020204" pitchFamily="34" charset="-122"/>
              <a:ea typeface="微软雅黑" panose="020B0503020204020204" pitchFamily="34" charset="-122"/>
            </a:endParaRPr>
          </a:p>
        </p:txBody>
      </p:sp>
      <p:sp>
        <p:nvSpPr>
          <p:cNvPr id="19" name="文本框 15"/>
          <p:cNvSpPr txBox="1"/>
          <p:nvPr/>
        </p:nvSpPr>
        <p:spPr>
          <a:xfrm>
            <a:off x="2927832" y="1831973"/>
            <a:ext cx="2876550" cy="1008063"/>
          </a:xfrm>
          <a:prstGeom prst="rect">
            <a:avLst/>
          </a:prstGeom>
        </p:spPr>
        <p:txBody>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4332" fontAlgn="auto">
              <a:lnSpc>
                <a:spcPct val="120000"/>
              </a:lnSpc>
              <a:spcBef>
                <a:spcPct val="0"/>
              </a:spcBef>
              <a:spcAft>
                <a:spcPts val="0"/>
              </a:spcAft>
              <a:defRP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实现软件平台的集中管理，提供云平台为多个运营商</a:t>
            </a: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APP</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提供服务支持</a:t>
            </a:r>
            <a:r>
              <a:rPr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最大限度的为运营商节约成本</a:t>
            </a:r>
            <a:endParaRPr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0" name="文本框 16"/>
          <p:cNvSpPr txBox="1"/>
          <p:nvPr/>
        </p:nvSpPr>
        <p:spPr>
          <a:xfrm>
            <a:off x="2934182" y="1355723"/>
            <a:ext cx="1467068" cy="400110"/>
          </a:xfrm>
          <a:prstGeom prst="rect">
            <a:avLst/>
          </a:prstGeom>
          <a:noFill/>
        </p:spPr>
        <p:txBody>
          <a:bodyPr wrap="none">
            <a:spAutoFit/>
          </a:bodyPr>
          <a:lstStyle/>
          <a:p>
            <a:pPr defTabSz="914332" fontAlgn="auto">
              <a:spcBef>
                <a:spcPts val="0"/>
              </a:spcBef>
              <a:spcAft>
                <a:spcPts val="0"/>
              </a:spcAft>
              <a:defRPr/>
            </a:pPr>
            <a:r>
              <a:rPr lang="zh-CN" altLang="en-US" sz="2000" b="1" dirty="0" smtClean="0">
                <a:solidFill>
                  <a:schemeClr val="accent5"/>
                </a:solidFill>
                <a:latin typeface="微软雅黑" panose="020B0503020204020204" pitchFamily="34" charset="-122"/>
                <a:ea typeface="微软雅黑" panose="020B0503020204020204" pitchFamily="34" charset="-122"/>
              </a:rPr>
              <a:t>软件平台化</a:t>
            </a:r>
            <a:endParaRPr lang="zh-CN" altLang="en-US" sz="2000" b="1" dirty="0">
              <a:solidFill>
                <a:schemeClr val="accent5"/>
              </a:solidFill>
              <a:latin typeface="微软雅黑" panose="020B0503020204020204" pitchFamily="34" charset="-122"/>
              <a:ea typeface="微软雅黑" panose="020B0503020204020204" pitchFamily="34" charset="-122"/>
            </a:endParaRPr>
          </a:p>
        </p:txBody>
      </p:sp>
      <p:sp>
        <p:nvSpPr>
          <p:cNvPr id="21" name="文本框 17"/>
          <p:cNvSpPr txBox="1"/>
          <p:nvPr/>
        </p:nvSpPr>
        <p:spPr>
          <a:xfrm>
            <a:off x="6491770" y="1831973"/>
            <a:ext cx="2865437" cy="1163638"/>
          </a:xfrm>
          <a:prstGeom prst="rect">
            <a:avLst/>
          </a:prstGeom>
        </p:spPr>
        <p:txBody>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4332" fontAlgn="auto">
              <a:lnSpc>
                <a:spcPct val="120000"/>
              </a:lnSpc>
              <a:spcBef>
                <a:spcPts val="0"/>
              </a:spcBef>
              <a:spcAft>
                <a:spcPts val="0"/>
              </a:spcAft>
              <a:defRPr/>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在云平台上为各代理上提供统一的基础服务并根据运营商的不同定制扩展对应的业务模块</a:t>
            </a:r>
            <a:r>
              <a:rPr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t>
            </a:r>
            <a:endParaRPr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a:p>
            <a:pPr defTabSz="914332" fontAlgn="auto">
              <a:lnSpc>
                <a:spcPct val="120000"/>
              </a:lnSpc>
              <a:spcBef>
                <a:spcPts val="0"/>
              </a:spcBef>
              <a:spcAft>
                <a:spcPts val="0"/>
              </a:spcAft>
              <a:defRPr/>
            </a:pPr>
            <a:endParaRPr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18"/>
          <p:cNvSpPr txBox="1"/>
          <p:nvPr/>
        </p:nvSpPr>
        <p:spPr>
          <a:xfrm>
            <a:off x="7915503" y="1355723"/>
            <a:ext cx="1467068" cy="400110"/>
          </a:xfrm>
          <a:prstGeom prst="rect">
            <a:avLst/>
          </a:prstGeom>
          <a:noFill/>
        </p:spPr>
        <p:txBody>
          <a:bodyPr wrap="none">
            <a:spAutoFit/>
          </a:bodyPr>
          <a:lstStyle/>
          <a:p>
            <a:pPr defTabSz="914332" fontAlgn="auto">
              <a:spcBef>
                <a:spcPts val="0"/>
              </a:spcBef>
              <a:spcAft>
                <a:spcPts val="0"/>
              </a:spcAft>
              <a:defRPr/>
            </a:pPr>
            <a:r>
              <a:rPr lang="zh-CN" altLang="en-US" sz="2000" b="1" dirty="0">
                <a:solidFill>
                  <a:srgbClr val="8FB08C"/>
                </a:solidFill>
                <a:latin typeface="微软雅黑" panose="020B0503020204020204" pitchFamily="34" charset="-122"/>
                <a:ea typeface="微软雅黑" panose="020B0503020204020204" pitchFamily="34" charset="-122"/>
              </a:rPr>
              <a:t>服</a:t>
            </a:r>
            <a:r>
              <a:rPr lang="zh-CN" altLang="en-US" sz="2000" b="1" dirty="0" smtClean="0">
                <a:solidFill>
                  <a:srgbClr val="8FB08C"/>
                </a:solidFill>
                <a:latin typeface="微软雅黑" panose="020B0503020204020204" pitchFamily="34" charset="-122"/>
                <a:ea typeface="微软雅黑" panose="020B0503020204020204" pitchFamily="34" charset="-122"/>
              </a:rPr>
              <a:t>务平台化</a:t>
            </a:r>
            <a:endParaRPr lang="zh-CN" altLang="en-US" sz="2000" b="1" dirty="0">
              <a:solidFill>
                <a:srgbClr val="8FB08C"/>
              </a:solidFill>
              <a:latin typeface="微软雅黑" panose="020B0503020204020204" pitchFamily="34" charset="-122"/>
              <a:ea typeface="微软雅黑" panose="020B0503020204020204" pitchFamily="34" charset="-122"/>
            </a:endParaRPr>
          </a:p>
        </p:txBody>
      </p:sp>
      <p:sp>
        <p:nvSpPr>
          <p:cNvPr id="24" name="椭圆 23"/>
          <p:cNvSpPr/>
          <p:nvPr/>
        </p:nvSpPr>
        <p:spPr bwMode="auto">
          <a:xfrm>
            <a:off x="9471507" y="3829048"/>
            <a:ext cx="1346200" cy="1346200"/>
          </a:xfrm>
          <a:prstGeom prst="ellipse">
            <a:avLst/>
          </a:prstGeom>
          <a:solidFill>
            <a:srgbClr val="8C7B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1351">
              <a:latin typeface="微软雅黑" panose="020B0503020204020204" pitchFamily="34" charset="-122"/>
              <a:ea typeface="微软雅黑" panose="020B0503020204020204" pitchFamily="34" charset="-122"/>
            </a:endParaRPr>
          </a:p>
        </p:txBody>
      </p:sp>
      <p:grpSp>
        <p:nvGrpSpPr>
          <p:cNvPr id="26" name="组合 25"/>
          <p:cNvGrpSpPr>
            <a:grpSpLocks/>
          </p:cNvGrpSpPr>
          <p:nvPr/>
        </p:nvGrpSpPr>
        <p:grpSpPr bwMode="auto">
          <a:xfrm>
            <a:off x="1472095" y="2327273"/>
            <a:ext cx="1344612" cy="1344613"/>
            <a:chOff x="1854558" y="1736117"/>
            <a:chExt cx="1403797" cy="1403797"/>
          </a:xfrm>
        </p:grpSpPr>
        <p:sp>
          <p:nvSpPr>
            <p:cNvPr id="27" name="椭圆 26"/>
            <p:cNvSpPr/>
            <p:nvPr/>
          </p:nvSpPr>
          <p:spPr>
            <a:xfrm>
              <a:off x="1854558" y="1736117"/>
              <a:ext cx="1403797" cy="14037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1351">
                <a:latin typeface="微软雅黑" panose="020B0503020204020204" pitchFamily="34" charset="-122"/>
                <a:ea typeface="微软雅黑" panose="020B0503020204020204" pitchFamily="34" charset="-122"/>
              </a:endParaRPr>
            </a:p>
          </p:txBody>
        </p:sp>
        <p:grpSp>
          <p:nvGrpSpPr>
            <p:cNvPr id="28" name="组合 24"/>
            <p:cNvGrpSpPr>
              <a:grpSpLocks/>
            </p:cNvGrpSpPr>
            <p:nvPr/>
          </p:nvGrpSpPr>
          <p:grpSpPr bwMode="auto">
            <a:xfrm>
              <a:off x="2137516" y="2060331"/>
              <a:ext cx="799244" cy="731504"/>
              <a:chOff x="2158354" y="2417495"/>
              <a:chExt cx="550987" cy="504288"/>
            </a:xfrm>
          </p:grpSpPr>
          <p:sp>
            <p:nvSpPr>
              <p:cNvPr id="29" name="Freeform 26"/>
              <p:cNvSpPr>
                <a:spLocks noEditPoints="1"/>
              </p:cNvSpPr>
              <p:nvPr/>
            </p:nvSpPr>
            <p:spPr bwMode="auto">
              <a:xfrm>
                <a:off x="2158666" y="2417930"/>
                <a:ext cx="357625" cy="358767"/>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lumMod val="95000"/>
                </a:schemeClr>
              </a:solidFill>
              <a:ln w="9525">
                <a:noFill/>
                <a:round/>
                <a:headEnd/>
                <a:tailEnd/>
              </a:ln>
            </p:spPr>
            <p:txBody>
              <a:bodyPr/>
              <a:lstStyle/>
              <a:p>
                <a:pPr defTabSz="914332" fontAlgn="auto">
                  <a:spcBef>
                    <a:spcPts val="0"/>
                  </a:spcBef>
                  <a:spcAft>
                    <a:spcPts val="0"/>
                  </a:spcAft>
                  <a:defRPr/>
                </a:pPr>
                <a:endParaRPr lang="da-DK"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0" name="Freeform 27"/>
              <p:cNvSpPr>
                <a:spLocks noEditPoints="1"/>
              </p:cNvSpPr>
              <p:nvPr/>
            </p:nvSpPr>
            <p:spPr bwMode="auto">
              <a:xfrm>
                <a:off x="2454593" y="2665868"/>
                <a:ext cx="254793" cy="255936"/>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lumMod val="95000"/>
                </a:schemeClr>
              </a:solidFill>
              <a:ln w="9525">
                <a:noFill/>
                <a:round/>
                <a:headEnd/>
                <a:tailEnd/>
              </a:ln>
            </p:spPr>
            <p:txBody>
              <a:bodyPr/>
              <a:lstStyle/>
              <a:p>
                <a:pPr defTabSz="914332" fontAlgn="auto">
                  <a:spcBef>
                    <a:spcPts val="0"/>
                  </a:spcBef>
                  <a:spcAft>
                    <a:spcPts val="0"/>
                  </a:spcAft>
                  <a:defRPr/>
                </a:pPr>
                <a:endParaRPr lang="da-DK" sz="2400" kern="0" dirty="0">
                  <a:solidFill>
                    <a:sysClr val="windowText" lastClr="000000"/>
                  </a:solidFill>
                  <a:latin typeface="微软雅黑" panose="020B0503020204020204" pitchFamily="34" charset="-122"/>
                  <a:ea typeface="微软雅黑" panose="020B0503020204020204" pitchFamily="34" charset="-122"/>
                </a:endParaRPr>
              </a:p>
            </p:txBody>
          </p:sp>
        </p:grpSp>
      </p:grpSp>
      <p:sp>
        <p:nvSpPr>
          <p:cNvPr id="32" name="椭圆 31"/>
          <p:cNvSpPr/>
          <p:nvPr/>
        </p:nvSpPr>
        <p:spPr bwMode="auto">
          <a:xfrm>
            <a:off x="9471507" y="2327273"/>
            <a:ext cx="1346200" cy="1344613"/>
          </a:xfrm>
          <a:prstGeom prst="ellipse">
            <a:avLst/>
          </a:prstGeom>
          <a:solidFill>
            <a:srgbClr val="8FB08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1351">
              <a:solidFill>
                <a:srgbClr val="8FB08C"/>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3508857" y="3313111"/>
            <a:ext cx="5257800" cy="339702"/>
          </a:xfrm>
          <a:prstGeom prst="rect">
            <a:avLst/>
          </a:prstGeom>
          <a:noFill/>
          <a:ln>
            <a:noFill/>
          </a:ln>
          <a:extLst/>
        </p:spPr>
        <p:txBody>
          <a:bodyPr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332" fontAlgn="auto">
              <a:lnSpc>
                <a:spcPct val="120000"/>
              </a:lnSpc>
              <a:spcBef>
                <a:spcPct val="0"/>
              </a:spcBef>
              <a:spcAft>
                <a:spcPts val="0"/>
              </a:spcAft>
              <a:buFont typeface="Arial" charset="0"/>
              <a:buNone/>
              <a:defRPr/>
            </a:pPr>
            <a:r>
              <a:rPr lang="zh-CN" altLang="en-US" sz="1600" dirty="0" smtClean="0">
                <a:solidFill>
                  <a:schemeClr val="tx1">
                    <a:lumMod val="65000"/>
                    <a:lumOff val="35000"/>
                  </a:schemeClr>
                </a:solidFill>
                <a:sym typeface="微软雅黑" pitchFamily="34" charset="-122"/>
              </a:rPr>
              <a:t>平台化的服务能够快速、高效的为企业提供运营的支持。</a:t>
            </a:r>
            <a:endParaRPr lang="zh-CN" altLang="en-US" sz="1600" dirty="0">
              <a:solidFill>
                <a:schemeClr val="tx1">
                  <a:lumMod val="65000"/>
                  <a:lumOff val="35000"/>
                </a:schemeClr>
              </a:solidFill>
              <a:sym typeface="微软雅黑" pitchFamily="34" charset="-122"/>
            </a:endParaRPr>
          </a:p>
        </p:txBody>
      </p:sp>
      <p:pic>
        <p:nvPicPr>
          <p:cNvPr id="3074" name="Picture 2" descr="E:\360极速浏览器下载\服务.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1606" y="2658587"/>
            <a:ext cx="728694" cy="72869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360极速浏览器下载\终端销售.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9101" y="4155296"/>
            <a:ext cx="726056" cy="7260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360极速浏览器下载\报表.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01078" y="4143104"/>
            <a:ext cx="726056" cy="72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56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400"/>
                                        <p:tgtEl>
                                          <p:spTgt spid="4"/>
                                        </p:tgtEl>
                                      </p:cBhvr>
                                    </p:animEffect>
                                  </p:childTnLst>
                                </p:cTn>
                              </p:par>
                            </p:childTnLst>
                          </p:cTn>
                        </p:par>
                        <p:par>
                          <p:cTn id="8" fill="hold">
                            <p:stCondLst>
                              <p:cond delay="400"/>
                            </p:stCondLst>
                            <p:childTnLst>
                              <p:par>
                                <p:cTn id="9" presetID="31"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750" fill="hold"/>
                                        <p:tgtEl>
                                          <p:spTgt spid="26"/>
                                        </p:tgtEl>
                                        <p:attrNameLst>
                                          <p:attrName>ppt_w</p:attrName>
                                        </p:attrNameLst>
                                      </p:cBhvr>
                                      <p:tavLst>
                                        <p:tav tm="0">
                                          <p:val>
                                            <p:fltVal val="0"/>
                                          </p:val>
                                        </p:tav>
                                        <p:tav tm="100000">
                                          <p:val>
                                            <p:strVal val="#ppt_w"/>
                                          </p:val>
                                        </p:tav>
                                      </p:tavLst>
                                    </p:anim>
                                    <p:anim calcmode="lin" valueType="num">
                                      <p:cBhvr>
                                        <p:cTn id="12" dur="750" fill="hold"/>
                                        <p:tgtEl>
                                          <p:spTgt spid="26"/>
                                        </p:tgtEl>
                                        <p:attrNameLst>
                                          <p:attrName>ppt_h</p:attrName>
                                        </p:attrNameLst>
                                      </p:cBhvr>
                                      <p:tavLst>
                                        <p:tav tm="0">
                                          <p:val>
                                            <p:fltVal val="0"/>
                                          </p:val>
                                        </p:tav>
                                        <p:tav tm="100000">
                                          <p:val>
                                            <p:strVal val="#ppt_h"/>
                                          </p:val>
                                        </p:tav>
                                      </p:tavLst>
                                    </p:anim>
                                    <p:anim calcmode="lin" valueType="num">
                                      <p:cBhvr>
                                        <p:cTn id="13" dur="750" fill="hold"/>
                                        <p:tgtEl>
                                          <p:spTgt spid="26"/>
                                        </p:tgtEl>
                                        <p:attrNameLst>
                                          <p:attrName>style.rotation</p:attrName>
                                        </p:attrNameLst>
                                      </p:cBhvr>
                                      <p:tavLst>
                                        <p:tav tm="0">
                                          <p:val>
                                            <p:fltVal val="90"/>
                                          </p:val>
                                        </p:tav>
                                        <p:tav tm="100000">
                                          <p:val>
                                            <p:fltVal val="0"/>
                                          </p:val>
                                        </p:tav>
                                      </p:tavLst>
                                    </p:anim>
                                    <p:animEffect transition="in" filter="fade">
                                      <p:cBhvr>
                                        <p:cTn id="14" dur="750"/>
                                        <p:tgtEl>
                                          <p:spTgt spid="26"/>
                                        </p:tgtEl>
                                      </p:cBhvr>
                                    </p:animEffect>
                                  </p:childTnLst>
                                </p:cTn>
                              </p:par>
                            </p:childTnLst>
                          </p:cTn>
                        </p:par>
                        <p:par>
                          <p:cTn id="15" fill="hold">
                            <p:stCondLst>
                              <p:cond delay="1150"/>
                            </p:stCondLst>
                            <p:childTnLst>
                              <p:par>
                                <p:cTn id="16" presetID="2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par>
                                <p:cTn id="22" presetID="2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par>
                                <p:cTn id="25" presetID="22" presetClass="entr" presetSubtype="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165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2150"/>
                            </p:stCondLst>
                            <p:childTnLst>
                              <p:par>
                                <p:cTn id="54" presetID="16" presetClass="entr" presetSubtype="37"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barn(outVertical)">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7" grpId="0"/>
      <p:bldP spid="18" grpId="0"/>
      <p:bldP spid="19" grpId="0"/>
      <p:bldP spid="20" grpId="0"/>
      <p:bldP spid="21" grpId="0"/>
      <p:bldP spid="22"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产品结构</a:t>
            </a:r>
          </a:p>
        </p:txBody>
      </p:sp>
      <p:sp>
        <p:nvSpPr>
          <p:cNvPr id="4" name="TextBox 72"/>
          <p:cNvSpPr txBox="1"/>
          <p:nvPr/>
        </p:nvSpPr>
        <p:spPr>
          <a:xfrm>
            <a:off x="4479784" y="1028468"/>
            <a:ext cx="367635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32037">
              <a:defRPr/>
            </a:pPr>
            <a:r>
              <a:rPr lang="zh-CN" altLang="en-US" sz="2400" kern="0" dirty="0">
                <a:solidFill>
                  <a:sysClr val="windowText" lastClr="000000">
                    <a:lumMod val="65000"/>
                    <a:lumOff val="35000"/>
                  </a:sysClr>
                </a:solidFill>
                <a:latin typeface="Arial" pitchFamily="34" charset="0"/>
                <a:ea typeface="微软雅黑" pitchFamily="34" charset="-122"/>
                <a:cs typeface="Arial" pitchFamily="34" charset="0"/>
              </a:rPr>
              <a:t>运营商代理模式</a:t>
            </a:r>
            <a:endParaRPr lang="en-US" altLang="zh-CN" sz="2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sp>
        <p:nvSpPr>
          <p:cNvPr id="132" name="空心弧 131"/>
          <p:cNvSpPr/>
          <p:nvPr/>
        </p:nvSpPr>
        <p:spPr>
          <a:xfrm rot="5400000">
            <a:off x="1129867" y="1775883"/>
            <a:ext cx="4090988" cy="4090987"/>
          </a:xfrm>
          <a:prstGeom prst="blockArc">
            <a:avLst>
              <a:gd name="adj1" fmla="val 1080000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33" name="椭圆 132"/>
          <p:cNvSpPr/>
          <p:nvPr/>
        </p:nvSpPr>
        <p:spPr>
          <a:xfrm>
            <a:off x="3957204" y="1837796"/>
            <a:ext cx="512763" cy="51276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34" name="椭圆 133"/>
          <p:cNvSpPr/>
          <p:nvPr/>
        </p:nvSpPr>
        <p:spPr>
          <a:xfrm>
            <a:off x="4820804" y="2923646"/>
            <a:ext cx="512763" cy="5127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35" name="椭圆 134"/>
          <p:cNvSpPr/>
          <p:nvPr/>
        </p:nvSpPr>
        <p:spPr>
          <a:xfrm>
            <a:off x="4831917" y="4192058"/>
            <a:ext cx="512762" cy="51276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36" name="椭圆 135"/>
          <p:cNvSpPr/>
          <p:nvPr/>
        </p:nvSpPr>
        <p:spPr>
          <a:xfrm>
            <a:off x="3961967" y="5308071"/>
            <a:ext cx="512762" cy="512762"/>
          </a:xfrm>
          <a:prstGeom prst="ellipse">
            <a:avLst/>
          </a:prstGeom>
          <a:solidFill>
            <a:srgbClr val="8FB08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nvGrpSpPr>
          <p:cNvPr id="137" name="组合 136"/>
          <p:cNvGrpSpPr>
            <a:grpSpLocks/>
          </p:cNvGrpSpPr>
          <p:nvPr/>
        </p:nvGrpSpPr>
        <p:grpSpPr bwMode="auto">
          <a:xfrm>
            <a:off x="4466792" y="1613958"/>
            <a:ext cx="2392362" cy="955675"/>
            <a:chOff x="4340951" y="1564822"/>
            <a:chExt cx="2390955" cy="956128"/>
          </a:xfrm>
        </p:grpSpPr>
        <p:cxnSp>
          <p:nvCxnSpPr>
            <p:cNvPr id="138" name="直接连接符 137"/>
            <p:cNvCxnSpPr/>
            <p:nvPr/>
          </p:nvCxnSpPr>
          <p:spPr>
            <a:xfrm>
              <a:off x="4340951" y="2046063"/>
              <a:ext cx="1440602"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39" name="椭圆 138"/>
            <p:cNvSpPr/>
            <p:nvPr/>
          </p:nvSpPr>
          <p:spPr>
            <a:xfrm>
              <a:off x="5775207" y="1564822"/>
              <a:ext cx="956699" cy="956128"/>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nvGrpSpPr>
            <p:cNvPr id="140" name="组合 54"/>
            <p:cNvGrpSpPr>
              <a:grpSpLocks noChangeAspect="1"/>
            </p:cNvGrpSpPr>
            <p:nvPr/>
          </p:nvGrpSpPr>
          <p:grpSpPr bwMode="auto">
            <a:xfrm>
              <a:off x="6044150" y="1775120"/>
              <a:ext cx="419385" cy="504000"/>
              <a:chOff x="5072479" y="2378340"/>
              <a:chExt cx="239649" cy="288000"/>
            </a:xfrm>
          </p:grpSpPr>
          <p:sp>
            <p:nvSpPr>
              <p:cNvPr id="141" name="Freeform 846"/>
              <p:cNvSpPr>
                <a:spLocks/>
              </p:cNvSpPr>
              <p:nvPr/>
            </p:nvSpPr>
            <p:spPr bwMode="auto">
              <a:xfrm>
                <a:off x="5072921" y="2432424"/>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bg1"/>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42" name="Freeform 847"/>
              <p:cNvSpPr>
                <a:spLocks/>
              </p:cNvSpPr>
              <p:nvPr/>
            </p:nvSpPr>
            <p:spPr bwMode="auto">
              <a:xfrm>
                <a:off x="5167209" y="2377970"/>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bg1"/>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43" name="组合 142"/>
          <p:cNvGrpSpPr>
            <a:grpSpLocks/>
          </p:cNvGrpSpPr>
          <p:nvPr/>
        </p:nvGrpSpPr>
        <p:grpSpPr bwMode="auto">
          <a:xfrm>
            <a:off x="4474729" y="5085821"/>
            <a:ext cx="2384425" cy="955675"/>
            <a:chOff x="4348253" y="4975681"/>
            <a:chExt cx="2383653" cy="956128"/>
          </a:xfrm>
        </p:grpSpPr>
        <p:cxnSp>
          <p:nvCxnSpPr>
            <p:cNvPr id="144" name="直接连接符 143"/>
            <p:cNvCxnSpPr/>
            <p:nvPr/>
          </p:nvCxnSpPr>
          <p:spPr>
            <a:xfrm>
              <a:off x="4348253" y="5453744"/>
              <a:ext cx="1439397"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45" name="椭圆 144"/>
            <p:cNvSpPr/>
            <p:nvPr/>
          </p:nvSpPr>
          <p:spPr>
            <a:xfrm>
              <a:off x="5776540" y="4975681"/>
              <a:ext cx="955366" cy="956128"/>
            </a:xfrm>
            <a:prstGeom prst="ellipse">
              <a:avLst/>
            </a:prstGeom>
            <a:solidFill>
              <a:srgbClr val="8FB08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46" name="Freeform 110"/>
            <p:cNvSpPr>
              <a:spLocks noChangeAspect="1" noEditPoints="1"/>
            </p:cNvSpPr>
            <p:nvPr/>
          </p:nvSpPr>
          <p:spPr bwMode="auto">
            <a:xfrm>
              <a:off x="6046328" y="5239331"/>
              <a:ext cx="447530" cy="397063"/>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7" name="组合 146"/>
          <p:cNvGrpSpPr>
            <a:grpSpLocks/>
          </p:cNvGrpSpPr>
          <p:nvPr/>
        </p:nvGrpSpPr>
        <p:grpSpPr bwMode="auto">
          <a:xfrm>
            <a:off x="5333567" y="2702983"/>
            <a:ext cx="3351213" cy="955675"/>
            <a:chOff x="5484578" y="2623003"/>
            <a:chExt cx="3351900" cy="956128"/>
          </a:xfrm>
        </p:grpSpPr>
        <p:cxnSp>
          <p:nvCxnSpPr>
            <p:cNvPr id="148" name="直接连接符 147"/>
            <p:cNvCxnSpPr>
              <a:stCxn id="134" idx="6"/>
              <a:endCxn id="149" idx="2"/>
            </p:cNvCxnSpPr>
            <p:nvPr/>
          </p:nvCxnSpPr>
          <p:spPr>
            <a:xfrm>
              <a:off x="5484578" y="3100273"/>
              <a:ext cx="2396029" cy="794"/>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a:off x="7880607" y="2623003"/>
              <a:ext cx="955871" cy="9561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50" name="Freeform 168"/>
            <p:cNvSpPr>
              <a:spLocks noChangeAspect="1" noEditPoints="1"/>
            </p:cNvSpPr>
            <p:nvPr/>
          </p:nvSpPr>
          <p:spPr bwMode="auto">
            <a:xfrm>
              <a:off x="8126720" y="2902535"/>
              <a:ext cx="463645" cy="397063"/>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1" name="组合 150"/>
          <p:cNvGrpSpPr>
            <a:grpSpLocks/>
          </p:cNvGrpSpPr>
          <p:nvPr/>
        </p:nvGrpSpPr>
        <p:grpSpPr bwMode="auto">
          <a:xfrm>
            <a:off x="5333567" y="3969808"/>
            <a:ext cx="3351212" cy="955675"/>
            <a:chOff x="5484757" y="3890281"/>
            <a:chExt cx="3351721" cy="956128"/>
          </a:xfrm>
        </p:grpSpPr>
        <p:cxnSp>
          <p:nvCxnSpPr>
            <p:cNvPr id="152" name="直接连接符 151"/>
            <p:cNvCxnSpPr/>
            <p:nvPr/>
          </p:nvCxnSpPr>
          <p:spPr>
            <a:xfrm>
              <a:off x="5484757" y="4384228"/>
              <a:ext cx="2372085"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a:off x="7880658" y="3890281"/>
              <a:ext cx="955820" cy="95612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154" name="Freeform 203"/>
            <p:cNvSpPr>
              <a:spLocks noChangeAspect="1" noEditPoints="1"/>
            </p:cNvSpPr>
            <p:nvPr/>
          </p:nvSpPr>
          <p:spPr bwMode="auto">
            <a:xfrm>
              <a:off x="8168039" y="4153931"/>
              <a:ext cx="412813" cy="397063"/>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a:extLst/>
          </p:spPr>
          <p:txBody>
            <a:bodyPr lIns="121920" tIns="60960" rIns="121920" bIns="60960"/>
            <a:lstStyle/>
            <a:p>
              <a:pPr defTabSz="914332" fontAlgn="auto">
                <a:spcBef>
                  <a:spcPts val="0"/>
                </a:spcBef>
                <a:spcAft>
                  <a:spcPts val="0"/>
                </a:spcAft>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sp>
        <p:nvSpPr>
          <p:cNvPr id="155" name="矩形 154"/>
          <p:cNvSpPr/>
          <p:nvPr/>
        </p:nvSpPr>
        <p:spPr>
          <a:xfrm>
            <a:off x="6909954" y="1490133"/>
            <a:ext cx="1467050" cy="400101"/>
          </a:xfrm>
          <a:prstGeom prst="rect">
            <a:avLst/>
          </a:prstGeom>
        </p:spPr>
        <p:txBody>
          <a:bodyPr wrap="none" lIns="91431" tIns="45716" rIns="91431" bIns="45716">
            <a:spAutoFit/>
          </a:bodyPr>
          <a:lstStyle/>
          <a:p>
            <a:pPr defTabSz="914332" fontAlgn="auto">
              <a:spcBef>
                <a:spcPts val="0"/>
              </a:spcBef>
              <a:spcAft>
                <a:spcPts val="0"/>
              </a:spcAft>
              <a:defRPr/>
            </a:pPr>
            <a:r>
              <a:rPr lang="zh-CN" altLang="en-US" sz="2000" b="1" dirty="0">
                <a:solidFill>
                  <a:srgbClr val="FF6600"/>
                </a:solidFill>
                <a:latin typeface="微软雅黑" pitchFamily="34" charset="-122"/>
                <a:ea typeface="微软雅黑" pitchFamily="34" charset="-122"/>
              </a:rPr>
              <a:t>运营商发展</a:t>
            </a:r>
            <a:endParaRPr lang="en-US" altLang="zh-CN" sz="2000" b="1" dirty="0">
              <a:solidFill>
                <a:srgbClr val="FF6600"/>
              </a:solidFill>
              <a:latin typeface="微软雅黑" pitchFamily="34" charset="-122"/>
              <a:ea typeface="微软雅黑" pitchFamily="34" charset="-122"/>
            </a:endParaRPr>
          </a:p>
        </p:txBody>
      </p:sp>
      <p:sp>
        <p:nvSpPr>
          <p:cNvPr id="156" name="矩形 47"/>
          <p:cNvSpPr>
            <a:spLocks noChangeArrowheads="1"/>
          </p:cNvSpPr>
          <p:nvPr/>
        </p:nvSpPr>
        <p:spPr bwMode="auto">
          <a:xfrm>
            <a:off x="6913129" y="1856846"/>
            <a:ext cx="3043238" cy="803289"/>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332" fontAlgn="auto">
              <a:lnSpc>
                <a:spcPct val="110000"/>
              </a:lnSpc>
              <a:spcBef>
                <a:spcPct val="0"/>
              </a:spcBef>
              <a:spcAft>
                <a:spcPts val="0"/>
              </a:spcAft>
              <a:buFont typeface="Arial" charset="0"/>
              <a:buNone/>
              <a:defRPr/>
            </a:pPr>
            <a:r>
              <a:rPr lang="zh-CN" altLang="en-US" sz="1400" dirty="0">
                <a:solidFill>
                  <a:schemeClr val="tx1">
                    <a:lumMod val="65000"/>
                    <a:lumOff val="35000"/>
                  </a:schemeClr>
                </a:solidFill>
                <a:sym typeface="微软雅黑" pitchFamily="34" charset="-122"/>
              </a:rPr>
              <a:t>平台可以发展下线运营商，并且运营商可以再发展下线。并支持将一个运营商的单车锁划拨给另一个运营商</a:t>
            </a:r>
          </a:p>
        </p:txBody>
      </p:sp>
      <p:sp>
        <p:nvSpPr>
          <p:cNvPr id="157" name="矩形 156"/>
          <p:cNvSpPr/>
          <p:nvPr/>
        </p:nvSpPr>
        <p:spPr>
          <a:xfrm>
            <a:off x="6909954" y="5039783"/>
            <a:ext cx="1723531" cy="400101"/>
          </a:xfrm>
          <a:prstGeom prst="rect">
            <a:avLst/>
          </a:prstGeom>
        </p:spPr>
        <p:txBody>
          <a:bodyPr wrap="none" lIns="91431" tIns="45716" rIns="91431" bIns="45716">
            <a:spAutoFit/>
          </a:bodyPr>
          <a:lstStyle/>
          <a:p>
            <a:pPr defTabSz="914332" fontAlgn="auto">
              <a:spcBef>
                <a:spcPts val="0"/>
              </a:spcBef>
              <a:spcAft>
                <a:spcPts val="0"/>
              </a:spcAft>
              <a:defRPr/>
            </a:pPr>
            <a:r>
              <a:rPr lang="zh-CN" altLang="en-US" sz="2000" b="1" dirty="0">
                <a:solidFill>
                  <a:srgbClr val="8FB08C"/>
                </a:solidFill>
                <a:latin typeface="微软雅黑" pitchFamily="34" charset="-122"/>
                <a:ea typeface="微软雅黑" pitchFamily="34" charset="-122"/>
              </a:rPr>
              <a:t>车辆维修管理</a:t>
            </a:r>
            <a:endParaRPr lang="en-US" altLang="zh-CN" sz="2000" b="1" dirty="0">
              <a:solidFill>
                <a:srgbClr val="8FB08C"/>
              </a:solidFill>
              <a:latin typeface="微软雅黑" pitchFamily="34" charset="-122"/>
              <a:ea typeface="微软雅黑" pitchFamily="34" charset="-122"/>
            </a:endParaRPr>
          </a:p>
        </p:txBody>
      </p:sp>
      <p:sp>
        <p:nvSpPr>
          <p:cNvPr id="158" name="矩形 47"/>
          <p:cNvSpPr>
            <a:spLocks noChangeArrowheads="1"/>
          </p:cNvSpPr>
          <p:nvPr/>
        </p:nvSpPr>
        <p:spPr bwMode="auto">
          <a:xfrm>
            <a:off x="6913129" y="5408083"/>
            <a:ext cx="3043238" cy="566301"/>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332" fontAlgn="auto">
              <a:lnSpc>
                <a:spcPct val="110000"/>
              </a:lnSpc>
              <a:spcBef>
                <a:spcPct val="0"/>
              </a:spcBef>
              <a:spcAft>
                <a:spcPts val="0"/>
              </a:spcAft>
              <a:buFont typeface="Arial" charset="0"/>
              <a:buNone/>
              <a:defRPr/>
            </a:pPr>
            <a:r>
              <a:rPr lang="zh-CN" altLang="en-US" sz="1400" dirty="0">
                <a:solidFill>
                  <a:schemeClr val="tx1">
                    <a:lumMod val="65000"/>
                    <a:lumOff val="35000"/>
                  </a:schemeClr>
                </a:solidFill>
                <a:sym typeface="微软雅黑" pitchFamily="34" charset="-122"/>
              </a:rPr>
              <a:t>支持运营商对车辆报修类型进行查看并可以浏览和进行检修。</a:t>
            </a:r>
          </a:p>
        </p:txBody>
      </p:sp>
      <p:sp>
        <p:nvSpPr>
          <p:cNvPr id="159" name="矩形 158"/>
          <p:cNvSpPr/>
          <p:nvPr/>
        </p:nvSpPr>
        <p:spPr>
          <a:xfrm>
            <a:off x="8745104" y="2591858"/>
            <a:ext cx="1996041" cy="400101"/>
          </a:xfrm>
          <a:prstGeom prst="rect">
            <a:avLst/>
          </a:prstGeom>
        </p:spPr>
        <p:txBody>
          <a:bodyPr wrap="none" lIns="91431" tIns="45716" rIns="91431" bIns="45716">
            <a:spAutoFit/>
          </a:bodyPr>
          <a:lstStyle/>
          <a:p>
            <a:pPr defTabSz="914332" fontAlgn="auto">
              <a:spcBef>
                <a:spcPts val="0"/>
              </a:spcBef>
              <a:spcAft>
                <a:spcPts val="0"/>
              </a:spcAft>
              <a:defRPr/>
            </a:pPr>
            <a:r>
              <a:rPr lang="zh-CN" altLang="en-US" sz="2000" b="1" dirty="0">
                <a:solidFill>
                  <a:schemeClr val="accent4"/>
                </a:solidFill>
                <a:latin typeface="微软雅黑" pitchFamily="34" charset="-122"/>
                <a:ea typeface="微软雅黑" pitchFamily="34" charset="-122"/>
              </a:rPr>
              <a:t>运营商</a:t>
            </a:r>
            <a:r>
              <a:rPr lang="en-US" altLang="zh-CN" sz="2000" b="1" dirty="0">
                <a:solidFill>
                  <a:schemeClr val="accent4"/>
                </a:solidFill>
                <a:latin typeface="微软雅黑" pitchFamily="34" charset="-122"/>
                <a:ea typeface="微软雅黑" pitchFamily="34" charset="-122"/>
              </a:rPr>
              <a:t>APP</a:t>
            </a:r>
            <a:r>
              <a:rPr lang="zh-CN" altLang="en-US" sz="2000" b="1" dirty="0">
                <a:solidFill>
                  <a:schemeClr val="accent4"/>
                </a:solidFill>
                <a:latin typeface="微软雅黑" pitchFamily="34" charset="-122"/>
                <a:ea typeface="微软雅黑" pitchFamily="34" charset="-122"/>
              </a:rPr>
              <a:t>支持</a:t>
            </a:r>
            <a:endParaRPr lang="en-US" altLang="zh-CN" sz="2000" b="1" dirty="0">
              <a:solidFill>
                <a:schemeClr val="accent4"/>
              </a:solidFill>
              <a:latin typeface="微软雅黑" pitchFamily="34" charset="-122"/>
              <a:ea typeface="微软雅黑" pitchFamily="34" charset="-122"/>
            </a:endParaRPr>
          </a:p>
        </p:txBody>
      </p:sp>
      <p:sp>
        <p:nvSpPr>
          <p:cNvPr id="160" name="矩形 47"/>
          <p:cNvSpPr>
            <a:spLocks noChangeArrowheads="1"/>
          </p:cNvSpPr>
          <p:nvPr/>
        </p:nvSpPr>
        <p:spPr bwMode="auto">
          <a:xfrm>
            <a:off x="8748279" y="2958571"/>
            <a:ext cx="2549525" cy="803289"/>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332" fontAlgn="auto">
              <a:lnSpc>
                <a:spcPct val="110000"/>
              </a:lnSpc>
              <a:spcBef>
                <a:spcPct val="0"/>
              </a:spcBef>
              <a:spcAft>
                <a:spcPts val="0"/>
              </a:spcAft>
              <a:buFont typeface="Arial" charset="0"/>
              <a:buNone/>
              <a:defRPr/>
            </a:pPr>
            <a:r>
              <a:rPr lang="zh-CN" altLang="en-US" sz="1400" dirty="0">
                <a:solidFill>
                  <a:schemeClr val="tx1">
                    <a:lumMod val="65000"/>
                    <a:lumOff val="35000"/>
                  </a:schemeClr>
                </a:solidFill>
                <a:sym typeface="微软雅黑" pitchFamily="34" charset="-122"/>
              </a:rPr>
              <a:t>支持为运营商定制独立的</a:t>
            </a:r>
            <a:r>
              <a:rPr lang="en-US" altLang="zh-CN" sz="1400" dirty="0">
                <a:solidFill>
                  <a:schemeClr val="tx1">
                    <a:lumMod val="65000"/>
                    <a:lumOff val="35000"/>
                  </a:schemeClr>
                </a:solidFill>
                <a:sym typeface="微软雅黑" pitchFamily="34" charset="-122"/>
              </a:rPr>
              <a:t>APP</a:t>
            </a:r>
            <a:r>
              <a:rPr lang="zh-CN" altLang="en-US" sz="1400" dirty="0">
                <a:solidFill>
                  <a:schemeClr val="tx1">
                    <a:lumMod val="65000"/>
                    <a:lumOff val="35000"/>
                  </a:schemeClr>
                </a:solidFill>
                <a:sym typeface="微软雅黑" pitchFamily="34" charset="-122"/>
              </a:rPr>
              <a:t>，资金管理，</a:t>
            </a:r>
            <a:r>
              <a:rPr lang="en-US" altLang="zh-CN" sz="1400" dirty="0">
                <a:solidFill>
                  <a:schemeClr val="tx1">
                    <a:lumMod val="65000"/>
                    <a:lumOff val="35000"/>
                  </a:schemeClr>
                </a:solidFill>
                <a:sym typeface="微软雅黑" pitchFamily="34" charset="-122"/>
              </a:rPr>
              <a:t>APP</a:t>
            </a:r>
            <a:r>
              <a:rPr lang="zh-CN" altLang="en-US" sz="1400" dirty="0">
                <a:solidFill>
                  <a:schemeClr val="tx1">
                    <a:lumMod val="65000"/>
                    <a:lumOff val="35000"/>
                  </a:schemeClr>
                </a:solidFill>
                <a:sym typeface="微软雅黑" pitchFamily="34" charset="-122"/>
              </a:rPr>
              <a:t>充值资金实时到帐</a:t>
            </a:r>
          </a:p>
        </p:txBody>
      </p:sp>
      <p:sp>
        <p:nvSpPr>
          <p:cNvPr id="161" name="矩形 160"/>
          <p:cNvSpPr/>
          <p:nvPr/>
        </p:nvSpPr>
        <p:spPr>
          <a:xfrm>
            <a:off x="8745104" y="3896783"/>
            <a:ext cx="1980011" cy="400101"/>
          </a:xfrm>
          <a:prstGeom prst="rect">
            <a:avLst/>
          </a:prstGeom>
        </p:spPr>
        <p:txBody>
          <a:bodyPr wrap="none" lIns="91431" tIns="45716" rIns="91431" bIns="45716">
            <a:spAutoFit/>
          </a:bodyPr>
          <a:lstStyle/>
          <a:p>
            <a:pPr defTabSz="914332" fontAlgn="auto">
              <a:spcBef>
                <a:spcPts val="0"/>
              </a:spcBef>
              <a:spcAft>
                <a:spcPts val="0"/>
              </a:spcAft>
              <a:defRPr/>
            </a:pPr>
            <a:r>
              <a:rPr lang="zh-CN" altLang="en-US" sz="2000" b="1" dirty="0">
                <a:solidFill>
                  <a:schemeClr val="bg2">
                    <a:lumMod val="50000"/>
                  </a:schemeClr>
                </a:solidFill>
                <a:latin typeface="微软雅黑" pitchFamily="34" charset="-122"/>
                <a:ea typeface="微软雅黑" pitchFamily="34" charset="-122"/>
              </a:rPr>
              <a:t>运营商运营支持</a:t>
            </a:r>
            <a:endParaRPr lang="en-US" altLang="zh-CN" sz="2000" b="1" dirty="0">
              <a:solidFill>
                <a:schemeClr val="bg2">
                  <a:lumMod val="50000"/>
                </a:schemeClr>
              </a:solidFill>
              <a:latin typeface="微软雅黑" pitchFamily="34" charset="-122"/>
              <a:ea typeface="微软雅黑" pitchFamily="34" charset="-122"/>
            </a:endParaRPr>
          </a:p>
        </p:txBody>
      </p:sp>
      <p:sp>
        <p:nvSpPr>
          <p:cNvPr id="162" name="矩形 47"/>
          <p:cNvSpPr>
            <a:spLocks noChangeArrowheads="1"/>
          </p:cNvSpPr>
          <p:nvPr/>
        </p:nvSpPr>
        <p:spPr bwMode="auto">
          <a:xfrm>
            <a:off x="8748279" y="4263496"/>
            <a:ext cx="2549525" cy="786746"/>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332" fontAlgn="auto">
              <a:lnSpc>
                <a:spcPct val="110000"/>
              </a:lnSpc>
              <a:spcBef>
                <a:spcPct val="0"/>
              </a:spcBef>
              <a:spcAft>
                <a:spcPts val="0"/>
              </a:spcAft>
              <a:buFont typeface="Arial" charset="0"/>
              <a:buNone/>
              <a:defRPr/>
            </a:pPr>
            <a:r>
              <a:rPr lang="zh-CN" altLang="en-US" sz="1400" dirty="0">
                <a:solidFill>
                  <a:schemeClr val="tx1">
                    <a:lumMod val="65000"/>
                    <a:lumOff val="35000"/>
                  </a:schemeClr>
                </a:solidFill>
                <a:sym typeface="微软雅黑" pitchFamily="34" charset="-122"/>
              </a:rPr>
              <a:t>支持运营商支持管理和查看车锁、查看骑行订单，手动结单，骑行记录查看等运营管理功能</a:t>
            </a:r>
          </a:p>
        </p:txBody>
      </p:sp>
      <p:grpSp>
        <p:nvGrpSpPr>
          <p:cNvPr id="163" name="组合 162"/>
          <p:cNvGrpSpPr>
            <a:grpSpLocks/>
          </p:cNvGrpSpPr>
          <p:nvPr/>
        </p:nvGrpSpPr>
        <p:grpSpPr bwMode="auto">
          <a:xfrm>
            <a:off x="1606117" y="2237846"/>
            <a:ext cx="3160712" cy="3160712"/>
            <a:chOff x="1103084" y="2155824"/>
            <a:chExt cx="3176815" cy="3176815"/>
          </a:xfrm>
        </p:grpSpPr>
        <p:sp>
          <p:nvSpPr>
            <p:cNvPr id="164" name="椭圆 163"/>
            <p:cNvSpPr/>
            <p:nvPr/>
          </p:nvSpPr>
          <p:spPr>
            <a:xfrm>
              <a:off x="1103084" y="2155824"/>
              <a:ext cx="3176815" cy="31768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65" name="椭圆 164"/>
            <p:cNvSpPr/>
            <p:nvPr/>
          </p:nvSpPr>
          <p:spPr>
            <a:xfrm>
              <a:off x="1281790" y="2334530"/>
              <a:ext cx="2819403" cy="2819403"/>
            </a:xfrm>
            <a:prstGeom prst="ellipse">
              <a:avLst/>
            </a:prstGeom>
            <a:blipFill dpi="0" rotWithShape="1">
              <a:blip r:embed="rId2"/>
              <a:srcRect/>
              <a:stretch>
                <a:fillRect l="-24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fontAlgn="auto">
                <a:spcBef>
                  <a:spcPts val="0"/>
                </a:spcBef>
                <a:spcAft>
                  <a:spcPts val="0"/>
                </a:spcAft>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36758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400"/>
                                        <p:tgtEl>
                                          <p:spTgt spid="4"/>
                                        </p:tgtEl>
                                      </p:cBhvr>
                                    </p:animEffect>
                                  </p:childTnLst>
                                </p:cTn>
                              </p:par>
                            </p:childTnLst>
                          </p:cTn>
                        </p:par>
                        <p:par>
                          <p:cTn id="8" fill="hold">
                            <p:stCondLst>
                              <p:cond delay="400"/>
                            </p:stCondLst>
                            <p:childTnLst>
                              <p:par>
                                <p:cTn id="9" presetID="53" presetClass="entr" presetSubtype="16" fill="hold" nodeType="afterEffect">
                                  <p:stCondLst>
                                    <p:cond delay="250"/>
                                  </p:stCondLst>
                                  <p:childTnLst>
                                    <p:set>
                                      <p:cBhvr>
                                        <p:cTn id="10" dur="1" fill="hold">
                                          <p:stCondLst>
                                            <p:cond delay="0"/>
                                          </p:stCondLst>
                                        </p:cTn>
                                        <p:tgtEl>
                                          <p:spTgt spid="163"/>
                                        </p:tgtEl>
                                        <p:attrNameLst>
                                          <p:attrName>style.visibility</p:attrName>
                                        </p:attrNameLst>
                                      </p:cBhvr>
                                      <p:to>
                                        <p:strVal val="visible"/>
                                      </p:to>
                                    </p:set>
                                    <p:anim calcmode="lin" valueType="num">
                                      <p:cBhvr>
                                        <p:cTn id="11" dur="400" fill="hold"/>
                                        <p:tgtEl>
                                          <p:spTgt spid="163"/>
                                        </p:tgtEl>
                                        <p:attrNameLst>
                                          <p:attrName>ppt_w</p:attrName>
                                        </p:attrNameLst>
                                      </p:cBhvr>
                                      <p:tavLst>
                                        <p:tav tm="0">
                                          <p:val>
                                            <p:fltVal val="0"/>
                                          </p:val>
                                        </p:tav>
                                        <p:tav tm="100000">
                                          <p:val>
                                            <p:strVal val="#ppt_w"/>
                                          </p:val>
                                        </p:tav>
                                      </p:tavLst>
                                    </p:anim>
                                    <p:anim calcmode="lin" valueType="num">
                                      <p:cBhvr>
                                        <p:cTn id="12" dur="400" fill="hold"/>
                                        <p:tgtEl>
                                          <p:spTgt spid="163"/>
                                        </p:tgtEl>
                                        <p:attrNameLst>
                                          <p:attrName>ppt_h</p:attrName>
                                        </p:attrNameLst>
                                      </p:cBhvr>
                                      <p:tavLst>
                                        <p:tav tm="0">
                                          <p:val>
                                            <p:fltVal val="0"/>
                                          </p:val>
                                        </p:tav>
                                        <p:tav tm="100000">
                                          <p:val>
                                            <p:strVal val="#ppt_h"/>
                                          </p:val>
                                        </p:tav>
                                      </p:tavLst>
                                    </p:anim>
                                    <p:animEffect transition="in" filter="fade">
                                      <p:cBhvr>
                                        <p:cTn id="13" dur="400"/>
                                        <p:tgtEl>
                                          <p:spTgt spid="163"/>
                                        </p:tgtEl>
                                      </p:cBhvr>
                                    </p:animEffect>
                                  </p:childTnLst>
                                </p:cTn>
                              </p:par>
                              <p:par>
                                <p:cTn id="14" presetID="22" presetClass="entr" presetSubtype="1" fill="hold" nodeType="withEffect">
                                  <p:stCondLst>
                                    <p:cond delay="750"/>
                                  </p:stCondLst>
                                  <p:childTnLst>
                                    <p:set>
                                      <p:cBhvr>
                                        <p:cTn id="15" dur="1" fill="hold">
                                          <p:stCondLst>
                                            <p:cond delay="0"/>
                                          </p:stCondLst>
                                        </p:cTn>
                                        <p:tgtEl>
                                          <p:spTgt spid="132"/>
                                        </p:tgtEl>
                                        <p:attrNameLst>
                                          <p:attrName>style.visibility</p:attrName>
                                        </p:attrNameLst>
                                      </p:cBhvr>
                                      <p:to>
                                        <p:strVal val="visible"/>
                                      </p:to>
                                    </p:set>
                                    <p:animEffect transition="in" filter="wipe(up)">
                                      <p:cBhvr>
                                        <p:cTn id="16" dur="350"/>
                                        <p:tgtEl>
                                          <p:spTgt spid="132"/>
                                        </p:tgtEl>
                                      </p:cBhvr>
                                    </p:animEffect>
                                  </p:childTnLst>
                                </p:cTn>
                              </p:par>
                              <p:par>
                                <p:cTn id="17" presetID="53" presetClass="entr" presetSubtype="16" fill="hold" grpId="0" nodeType="withEffect">
                                  <p:stCondLst>
                                    <p:cond delay="1500"/>
                                  </p:stCondLst>
                                  <p:childTnLst>
                                    <p:set>
                                      <p:cBhvr>
                                        <p:cTn id="18" dur="1" fill="hold">
                                          <p:stCondLst>
                                            <p:cond delay="0"/>
                                          </p:stCondLst>
                                        </p:cTn>
                                        <p:tgtEl>
                                          <p:spTgt spid="133"/>
                                        </p:tgtEl>
                                        <p:attrNameLst>
                                          <p:attrName>style.visibility</p:attrName>
                                        </p:attrNameLst>
                                      </p:cBhvr>
                                      <p:to>
                                        <p:strVal val="visible"/>
                                      </p:to>
                                    </p:set>
                                    <p:anim calcmode="lin" valueType="num">
                                      <p:cBhvr>
                                        <p:cTn id="19" dur="400" fill="hold"/>
                                        <p:tgtEl>
                                          <p:spTgt spid="133"/>
                                        </p:tgtEl>
                                        <p:attrNameLst>
                                          <p:attrName>ppt_w</p:attrName>
                                        </p:attrNameLst>
                                      </p:cBhvr>
                                      <p:tavLst>
                                        <p:tav tm="0">
                                          <p:val>
                                            <p:fltVal val="0"/>
                                          </p:val>
                                        </p:tav>
                                        <p:tav tm="100000">
                                          <p:val>
                                            <p:strVal val="#ppt_w"/>
                                          </p:val>
                                        </p:tav>
                                      </p:tavLst>
                                    </p:anim>
                                    <p:anim calcmode="lin" valueType="num">
                                      <p:cBhvr>
                                        <p:cTn id="20" dur="400" fill="hold"/>
                                        <p:tgtEl>
                                          <p:spTgt spid="133"/>
                                        </p:tgtEl>
                                        <p:attrNameLst>
                                          <p:attrName>ppt_h</p:attrName>
                                        </p:attrNameLst>
                                      </p:cBhvr>
                                      <p:tavLst>
                                        <p:tav tm="0">
                                          <p:val>
                                            <p:fltVal val="0"/>
                                          </p:val>
                                        </p:tav>
                                        <p:tav tm="100000">
                                          <p:val>
                                            <p:strVal val="#ppt_h"/>
                                          </p:val>
                                        </p:tav>
                                      </p:tavLst>
                                    </p:anim>
                                    <p:animEffect transition="in" filter="fade">
                                      <p:cBhvr>
                                        <p:cTn id="21" dur="400"/>
                                        <p:tgtEl>
                                          <p:spTgt spid="133"/>
                                        </p:tgtEl>
                                      </p:cBhvr>
                                    </p:animEffect>
                                  </p:childTnLst>
                                </p:cTn>
                              </p:par>
                              <p:par>
                                <p:cTn id="22" presetID="53" presetClass="entr" presetSubtype="16" fill="hold" grpId="0" nodeType="withEffect">
                                  <p:stCondLst>
                                    <p:cond delay="2000"/>
                                  </p:stCondLst>
                                  <p:childTnLst>
                                    <p:set>
                                      <p:cBhvr>
                                        <p:cTn id="23" dur="1" fill="hold">
                                          <p:stCondLst>
                                            <p:cond delay="0"/>
                                          </p:stCondLst>
                                        </p:cTn>
                                        <p:tgtEl>
                                          <p:spTgt spid="134"/>
                                        </p:tgtEl>
                                        <p:attrNameLst>
                                          <p:attrName>style.visibility</p:attrName>
                                        </p:attrNameLst>
                                      </p:cBhvr>
                                      <p:to>
                                        <p:strVal val="visible"/>
                                      </p:to>
                                    </p:set>
                                    <p:anim calcmode="lin" valueType="num">
                                      <p:cBhvr>
                                        <p:cTn id="24" dur="400" fill="hold"/>
                                        <p:tgtEl>
                                          <p:spTgt spid="134"/>
                                        </p:tgtEl>
                                        <p:attrNameLst>
                                          <p:attrName>ppt_w</p:attrName>
                                        </p:attrNameLst>
                                      </p:cBhvr>
                                      <p:tavLst>
                                        <p:tav tm="0">
                                          <p:val>
                                            <p:fltVal val="0"/>
                                          </p:val>
                                        </p:tav>
                                        <p:tav tm="100000">
                                          <p:val>
                                            <p:strVal val="#ppt_w"/>
                                          </p:val>
                                        </p:tav>
                                      </p:tavLst>
                                    </p:anim>
                                    <p:anim calcmode="lin" valueType="num">
                                      <p:cBhvr>
                                        <p:cTn id="25" dur="400" fill="hold"/>
                                        <p:tgtEl>
                                          <p:spTgt spid="134"/>
                                        </p:tgtEl>
                                        <p:attrNameLst>
                                          <p:attrName>ppt_h</p:attrName>
                                        </p:attrNameLst>
                                      </p:cBhvr>
                                      <p:tavLst>
                                        <p:tav tm="0">
                                          <p:val>
                                            <p:fltVal val="0"/>
                                          </p:val>
                                        </p:tav>
                                        <p:tav tm="100000">
                                          <p:val>
                                            <p:strVal val="#ppt_h"/>
                                          </p:val>
                                        </p:tav>
                                      </p:tavLst>
                                    </p:anim>
                                    <p:animEffect transition="in" filter="fade">
                                      <p:cBhvr>
                                        <p:cTn id="26" dur="400"/>
                                        <p:tgtEl>
                                          <p:spTgt spid="134"/>
                                        </p:tgtEl>
                                      </p:cBhvr>
                                    </p:animEffect>
                                  </p:childTnLst>
                                </p:cTn>
                              </p:par>
                              <p:par>
                                <p:cTn id="27" presetID="53" presetClass="entr" presetSubtype="16" fill="hold" grpId="0" nodeType="withEffect">
                                  <p:stCondLst>
                                    <p:cond delay="2500"/>
                                  </p:stCondLst>
                                  <p:childTnLst>
                                    <p:set>
                                      <p:cBhvr>
                                        <p:cTn id="28" dur="1" fill="hold">
                                          <p:stCondLst>
                                            <p:cond delay="0"/>
                                          </p:stCondLst>
                                        </p:cTn>
                                        <p:tgtEl>
                                          <p:spTgt spid="135"/>
                                        </p:tgtEl>
                                        <p:attrNameLst>
                                          <p:attrName>style.visibility</p:attrName>
                                        </p:attrNameLst>
                                      </p:cBhvr>
                                      <p:to>
                                        <p:strVal val="visible"/>
                                      </p:to>
                                    </p:set>
                                    <p:anim calcmode="lin" valueType="num">
                                      <p:cBhvr>
                                        <p:cTn id="29" dur="400" fill="hold"/>
                                        <p:tgtEl>
                                          <p:spTgt spid="135"/>
                                        </p:tgtEl>
                                        <p:attrNameLst>
                                          <p:attrName>ppt_w</p:attrName>
                                        </p:attrNameLst>
                                      </p:cBhvr>
                                      <p:tavLst>
                                        <p:tav tm="0">
                                          <p:val>
                                            <p:fltVal val="0"/>
                                          </p:val>
                                        </p:tav>
                                        <p:tav tm="100000">
                                          <p:val>
                                            <p:strVal val="#ppt_w"/>
                                          </p:val>
                                        </p:tav>
                                      </p:tavLst>
                                    </p:anim>
                                    <p:anim calcmode="lin" valueType="num">
                                      <p:cBhvr>
                                        <p:cTn id="30" dur="400" fill="hold"/>
                                        <p:tgtEl>
                                          <p:spTgt spid="135"/>
                                        </p:tgtEl>
                                        <p:attrNameLst>
                                          <p:attrName>ppt_h</p:attrName>
                                        </p:attrNameLst>
                                      </p:cBhvr>
                                      <p:tavLst>
                                        <p:tav tm="0">
                                          <p:val>
                                            <p:fltVal val="0"/>
                                          </p:val>
                                        </p:tav>
                                        <p:tav tm="100000">
                                          <p:val>
                                            <p:strVal val="#ppt_h"/>
                                          </p:val>
                                        </p:tav>
                                      </p:tavLst>
                                    </p:anim>
                                    <p:animEffect transition="in" filter="fade">
                                      <p:cBhvr>
                                        <p:cTn id="31" dur="400"/>
                                        <p:tgtEl>
                                          <p:spTgt spid="135"/>
                                        </p:tgtEl>
                                      </p:cBhvr>
                                    </p:animEffect>
                                  </p:childTnLst>
                                </p:cTn>
                              </p:par>
                              <p:par>
                                <p:cTn id="32" presetID="53" presetClass="entr" presetSubtype="16" fill="hold" grpId="0" nodeType="withEffect">
                                  <p:stCondLst>
                                    <p:cond delay="3000"/>
                                  </p:stCondLst>
                                  <p:childTnLst>
                                    <p:set>
                                      <p:cBhvr>
                                        <p:cTn id="33" dur="1" fill="hold">
                                          <p:stCondLst>
                                            <p:cond delay="0"/>
                                          </p:stCondLst>
                                        </p:cTn>
                                        <p:tgtEl>
                                          <p:spTgt spid="136"/>
                                        </p:tgtEl>
                                        <p:attrNameLst>
                                          <p:attrName>style.visibility</p:attrName>
                                        </p:attrNameLst>
                                      </p:cBhvr>
                                      <p:to>
                                        <p:strVal val="visible"/>
                                      </p:to>
                                    </p:set>
                                    <p:anim calcmode="lin" valueType="num">
                                      <p:cBhvr>
                                        <p:cTn id="34" dur="400" fill="hold"/>
                                        <p:tgtEl>
                                          <p:spTgt spid="136"/>
                                        </p:tgtEl>
                                        <p:attrNameLst>
                                          <p:attrName>ppt_w</p:attrName>
                                        </p:attrNameLst>
                                      </p:cBhvr>
                                      <p:tavLst>
                                        <p:tav tm="0">
                                          <p:val>
                                            <p:fltVal val="0"/>
                                          </p:val>
                                        </p:tav>
                                        <p:tav tm="100000">
                                          <p:val>
                                            <p:strVal val="#ppt_w"/>
                                          </p:val>
                                        </p:tav>
                                      </p:tavLst>
                                    </p:anim>
                                    <p:anim calcmode="lin" valueType="num">
                                      <p:cBhvr>
                                        <p:cTn id="35" dur="400" fill="hold"/>
                                        <p:tgtEl>
                                          <p:spTgt spid="136"/>
                                        </p:tgtEl>
                                        <p:attrNameLst>
                                          <p:attrName>ppt_h</p:attrName>
                                        </p:attrNameLst>
                                      </p:cBhvr>
                                      <p:tavLst>
                                        <p:tav tm="0">
                                          <p:val>
                                            <p:fltVal val="0"/>
                                          </p:val>
                                        </p:tav>
                                        <p:tav tm="100000">
                                          <p:val>
                                            <p:strVal val="#ppt_h"/>
                                          </p:val>
                                        </p:tav>
                                      </p:tavLst>
                                    </p:anim>
                                    <p:animEffect transition="in" filter="fade">
                                      <p:cBhvr>
                                        <p:cTn id="36" dur="400"/>
                                        <p:tgtEl>
                                          <p:spTgt spid="136"/>
                                        </p:tgtEl>
                                      </p:cBhvr>
                                    </p:animEffect>
                                  </p:childTnLst>
                                </p:cTn>
                              </p:par>
                              <p:par>
                                <p:cTn id="37" presetID="2" presetClass="entr" presetSubtype="2" fill="hold" nodeType="withEffect">
                                  <p:stCondLst>
                                    <p:cond delay="3750"/>
                                  </p:stCondLst>
                                  <p:childTnLst>
                                    <p:set>
                                      <p:cBhvr>
                                        <p:cTn id="38" dur="1" fill="hold">
                                          <p:stCondLst>
                                            <p:cond delay="0"/>
                                          </p:stCondLst>
                                        </p:cTn>
                                        <p:tgtEl>
                                          <p:spTgt spid="137"/>
                                        </p:tgtEl>
                                        <p:attrNameLst>
                                          <p:attrName>style.visibility</p:attrName>
                                        </p:attrNameLst>
                                      </p:cBhvr>
                                      <p:to>
                                        <p:strVal val="visible"/>
                                      </p:to>
                                    </p:set>
                                    <p:anim calcmode="lin" valueType="num">
                                      <p:cBhvr additive="base">
                                        <p:cTn id="39" dur="500" fill="hold"/>
                                        <p:tgtEl>
                                          <p:spTgt spid="137"/>
                                        </p:tgtEl>
                                        <p:attrNameLst>
                                          <p:attrName>ppt_x</p:attrName>
                                        </p:attrNameLst>
                                      </p:cBhvr>
                                      <p:tavLst>
                                        <p:tav tm="0">
                                          <p:val>
                                            <p:strVal val="1+#ppt_w/2"/>
                                          </p:val>
                                        </p:tav>
                                        <p:tav tm="100000">
                                          <p:val>
                                            <p:strVal val="#ppt_x"/>
                                          </p:val>
                                        </p:tav>
                                      </p:tavLst>
                                    </p:anim>
                                    <p:anim calcmode="lin" valueType="num">
                                      <p:cBhvr additive="base">
                                        <p:cTn id="40" dur="500" fill="hold"/>
                                        <p:tgtEl>
                                          <p:spTgt spid="137"/>
                                        </p:tgtEl>
                                        <p:attrNameLst>
                                          <p:attrName>ppt_y</p:attrName>
                                        </p:attrNameLst>
                                      </p:cBhvr>
                                      <p:tavLst>
                                        <p:tav tm="0">
                                          <p:val>
                                            <p:strVal val="#ppt_y"/>
                                          </p:val>
                                        </p:tav>
                                        <p:tav tm="100000">
                                          <p:val>
                                            <p:strVal val="#ppt_y"/>
                                          </p:val>
                                        </p:tav>
                                      </p:tavLst>
                                    </p:anim>
                                  </p:childTnLst>
                                </p:cTn>
                              </p:par>
                            </p:childTnLst>
                          </p:cTn>
                        </p:par>
                        <p:par>
                          <p:cTn id="41" fill="hold">
                            <p:stCondLst>
                              <p:cond delay="4650"/>
                            </p:stCondLst>
                            <p:childTnLst>
                              <p:par>
                                <p:cTn id="42" presetID="22" presetClass="entr" presetSubtype="8" fill="hold" grpId="0" nodeType="afterEffect">
                                  <p:stCondLst>
                                    <p:cond delay="0"/>
                                  </p:stCondLst>
                                  <p:childTnLst>
                                    <p:set>
                                      <p:cBhvr>
                                        <p:cTn id="43" dur="1" fill="hold">
                                          <p:stCondLst>
                                            <p:cond delay="0"/>
                                          </p:stCondLst>
                                        </p:cTn>
                                        <p:tgtEl>
                                          <p:spTgt spid="155"/>
                                        </p:tgtEl>
                                        <p:attrNameLst>
                                          <p:attrName>style.visibility</p:attrName>
                                        </p:attrNameLst>
                                      </p:cBhvr>
                                      <p:to>
                                        <p:strVal val="visible"/>
                                      </p:to>
                                    </p:set>
                                    <p:animEffect transition="in" filter="wipe(left)">
                                      <p:cBhvr>
                                        <p:cTn id="44" dur="500"/>
                                        <p:tgtEl>
                                          <p:spTgt spid="155"/>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56"/>
                                        </p:tgtEl>
                                        <p:attrNameLst>
                                          <p:attrName>style.visibility</p:attrName>
                                        </p:attrNameLst>
                                      </p:cBhvr>
                                      <p:to>
                                        <p:strVal val="visible"/>
                                      </p:to>
                                    </p:set>
                                    <p:animEffect transition="in" filter="wipe(left)">
                                      <p:cBhvr>
                                        <p:cTn id="47" dur="500"/>
                                        <p:tgtEl>
                                          <p:spTgt spid="156"/>
                                        </p:tgtEl>
                                      </p:cBhvr>
                                    </p:animEffect>
                                  </p:childTnLst>
                                </p:cTn>
                              </p:par>
                            </p:childTnLst>
                          </p:cTn>
                        </p:par>
                        <p:par>
                          <p:cTn id="48" fill="hold">
                            <p:stCondLst>
                              <p:cond delay="5150"/>
                            </p:stCondLst>
                            <p:childTnLst>
                              <p:par>
                                <p:cTn id="49" presetID="2" presetClass="entr" presetSubtype="2" fill="hold" nodeType="afterEffect">
                                  <p:stCondLst>
                                    <p:cond delay="250"/>
                                  </p:stCondLst>
                                  <p:childTnLst>
                                    <p:set>
                                      <p:cBhvr>
                                        <p:cTn id="50" dur="1" fill="hold">
                                          <p:stCondLst>
                                            <p:cond delay="0"/>
                                          </p:stCondLst>
                                        </p:cTn>
                                        <p:tgtEl>
                                          <p:spTgt spid="147"/>
                                        </p:tgtEl>
                                        <p:attrNameLst>
                                          <p:attrName>style.visibility</p:attrName>
                                        </p:attrNameLst>
                                      </p:cBhvr>
                                      <p:to>
                                        <p:strVal val="visible"/>
                                      </p:to>
                                    </p:set>
                                    <p:anim calcmode="lin" valueType="num">
                                      <p:cBhvr additive="base">
                                        <p:cTn id="51" dur="500" fill="hold"/>
                                        <p:tgtEl>
                                          <p:spTgt spid="147"/>
                                        </p:tgtEl>
                                        <p:attrNameLst>
                                          <p:attrName>ppt_x</p:attrName>
                                        </p:attrNameLst>
                                      </p:cBhvr>
                                      <p:tavLst>
                                        <p:tav tm="0">
                                          <p:val>
                                            <p:strVal val="1+#ppt_w/2"/>
                                          </p:val>
                                        </p:tav>
                                        <p:tav tm="100000">
                                          <p:val>
                                            <p:strVal val="#ppt_x"/>
                                          </p:val>
                                        </p:tav>
                                      </p:tavLst>
                                    </p:anim>
                                    <p:anim calcmode="lin" valueType="num">
                                      <p:cBhvr additive="base">
                                        <p:cTn id="52" dur="500" fill="hold"/>
                                        <p:tgtEl>
                                          <p:spTgt spid="147"/>
                                        </p:tgtEl>
                                        <p:attrNameLst>
                                          <p:attrName>ppt_y</p:attrName>
                                        </p:attrNameLst>
                                      </p:cBhvr>
                                      <p:tavLst>
                                        <p:tav tm="0">
                                          <p:val>
                                            <p:strVal val="#ppt_y"/>
                                          </p:val>
                                        </p:tav>
                                        <p:tav tm="100000">
                                          <p:val>
                                            <p:strVal val="#ppt_y"/>
                                          </p:val>
                                        </p:tav>
                                      </p:tavLst>
                                    </p:anim>
                                  </p:childTnLst>
                                </p:cTn>
                              </p:par>
                            </p:childTnLst>
                          </p:cTn>
                        </p:par>
                        <p:par>
                          <p:cTn id="53" fill="hold">
                            <p:stCondLst>
                              <p:cond delay="5900"/>
                            </p:stCondLst>
                            <p:childTnLst>
                              <p:par>
                                <p:cTn id="54" presetID="22" presetClass="entr" presetSubtype="8" fill="hold" grpId="0" nodeType="afterEffect">
                                  <p:stCondLst>
                                    <p:cond delay="0"/>
                                  </p:stCondLst>
                                  <p:childTnLst>
                                    <p:set>
                                      <p:cBhvr>
                                        <p:cTn id="55" dur="1" fill="hold">
                                          <p:stCondLst>
                                            <p:cond delay="0"/>
                                          </p:stCondLst>
                                        </p:cTn>
                                        <p:tgtEl>
                                          <p:spTgt spid="159"/>
                                        </p:tgtEl>
                                        <p:attrNameLst>
                                          <p:attrName>style.visibility</p:attrName>
                                        </p:attrNameLst>
                                      </p:cBhvr>
                                      <p:to>
                                        <p:strVal val="visible"/>
                                      </p:to>
                                    </p:set>
                                    <p:animEffect transition="in" filter="wipe(left)">
                                      <p:cBhvr>
                                        <p:cTn id="56" dur="500"/>
                                        <p:tgtEl>
                                          <p:spTgt spid="15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60"/>
                                        </p:tgtEl>
                                        <p:attrNameLst>
                                          <p:attrName>style.visibility</p:attrName>
                                        </p:attrNameLst>
                                      </p:cBhvr>
                                      <p:to>
                                        <p:strVal val="visible"/>
                                      </p:to>
                                    </p:set>
                                    <p:animEffect transition="in" filter="wipe(left)">
                                      <p:cBhvr>
                                        <p:cTn id="59" dur="500"/>
                                        <p:tgtEl>
                                          <p:spTgt spid="160"/>
                                        </p:tgtEl>
                                      </p:cBhvr>
                                    </p:animEffect>
                                  </p:childTnLst>
                                </p:cTn>
                              </p:par>
                            </p:childTnLst>
                          </p:cTn>
                        </p:par>
                        <p:par>
                          <p:cTn id="60" fill="hold">
                            <p:stCondLst>
                              <p:cond delay="6400"/>
                            </p:stCondLst>
                            <p:childTnLst>
                              <p:par>
                                <p:cTn id="61" presetID="2" presetClass="entr" presetSubtype="2" fill="hold" nodeType="afterEffect">
                                  <p:stCondLst>
                                    <p:cond delay="250"/>
                                  </p:stCondLst>
                                  <p:childTnLst>
                                    <p:set>
                                      <p:cBhvr>
                                        <p:cTn id="62" dur="1" fill="hold">
                                          <p:stCondLst>
                                            <p:cond delay="0"/>
                                          </p:stCondLst>
                                        </p:cTn>
                                        <p:tgtEl>
                                          <p:spTgt spid="151"/>
                                        </p:tgtEl>
                                        <p:attrNameLst>
                                          <p:attrName>style.visibility</p:attrName>
                                        </p:attrNameLst>
                                      </p:cBhvr>
                                      <p:to>
                                        <p:strVal val="visible"/>
                                      </p:to>
                                    </p:set>
                                    <p:anim calcmode="lin" valueType="num">
                                      <p:cBhvr additive="base">
                                        <p:cTn id="63" dur="500" fill="hold"/>
                                        <p:tgtEl>
                                          <p:spTgt spid="151"/>
                                        </p:tgtEl>
                                        <p:attrNameLst>
                                          <p:attrName>ppt_x</p:attrName>
                                        </p:attrNameLst>
                                      </p:cBhvr>
                                      <p:tavLst>
                                        <p:tav tm="0">
                                          <p:val>
                                            <p:strVal val="1+#ppt_w/2"/>
                                          </p:val>
                                        </p:tav>
                                        <p:tav tm="100000">
                                          <p:val>
                                            <p:strVal val="#ppt_x"/>
                                          </p:val>
                                        </p:tav>
                                      </p:tavLst>
                                    </p:anim>
                                    <p:anim calcmode="lin" valueType="num">
                                      <p:cBhvr additive="base">
                                        <p:cTn id="64" dur="500" fill="hold"/>
                                        <p:tgtEl>
                                          <p:spTgt spid="151"/>
                                        </p:tgtEl>
                                        <p:attrNameLst>
                                          <p:attrName>ppt_y</p:attrName>
                                        </p:attrNameLst>
                                      </p:cBhvr>
                                      <p:tavLst>
                                        <p:tav tm="0">
                                          <p:val>
                                            <p:strVal val="#ppt_y"/>
                                          </p:val>
                                        </p:tav>
                                        <p:tav tm="100000">
                                          <p:val>
                                            <p:strVal val="#ppt_y"/>
                                          </p:val>
                                        </p:tav>
                                      </p:tavLst>
                                    </p:anim>
                                  </p:childTnLst>
                                </p:cTn>
                              </p:par>
                            </p:childTnLst>
                          </p:cTn>
                        </p:par>
                        <p:par>
                          <p:cTn id="65" fill="hold">
                            <p:stCondLst>
                              <p:cond delay="7150"/>
                            </p:stCondLst>
                            <p:childTnLst>
                              <p:par>
                                <p:cTn id="66" presetID="22" presetClass="entr" presetSubtype="8" fill="hold" grpId="0" nodeType="afterEffect">
                                  <p:stCondLst>
                                    <p:cond delay="0"/>
                                  </p:stCondLst>
                                  <p:childTnLst>
                                    <p:set>
                                      <p:cBhvr>
                                        <p:cTn id="67" dur="1" fill="hold">
                                          <p:stCondLst>
                                            <p:cond delay="0"/>
                                          </p:stCondLst>
                                        </p:cTn>
                                        <p:tgtEl>
                                          <p:spTgt spid="161"/>
                                        </p:tgtEl>
                                        <p:attrNameLst>
                                          <p:attrName>style.visibility</p:attrName>
                                        </p:attrNameLst>
                                      </p:cBhvr>
                                      <p:to>
                                        <p:strVal val="visible"/>
                                      </p:to>
                                    </p:set>
                                    <p:animEffect transition="in" filter="wipe(left)">
                                      <p:cBhvr>
                                        <p:cTn id="68" dur="500"/>
                                        <p:tgtEl>
                                          <p:spTgt spid="161"/>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left)">
                                      <p:cBhvr>
                                        <p:cTn id="71" dur="500"/>
                                        <p:tgtEl>
                                          <p:spTgt spid="162"/>
                                        </p:tgtEl>
                                      </p:cBhvr>
                                    </p:animEffect>
                                  </p:childTnLst>
                                </p:cTn>
                              </p:par>
                            </p:childTnLst>
                          </p:cTn>
                        </p:par>
                        <p:par>
                          <p:cTn id="72" fill="hold">
                            <p:stCondLst>
                              <p:cond delay="7650"/>
                            </p:stCondLst>
                            <p:childTnLst>
                              <p:par>
                                <p:cTn id="73" presetID="2" presetClass="entr" presetSubtype="2" fill="hold" nodeType="afterEffect">
                                  <p:stCondLst>
                                    <p:cond delay="25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500" fill="hold"/>
                                        <p:tgtEl>
                                          <p:spTgt spid="143"/>
                                        </p:tgtEl>
                                        <p:attrNameLst>
                                          <p:attrName>ppt_x</p:attrName>
                                        </p:attrNameLst>
                                      </p:cBhvr>
                                      <p:tavLst>
                                        <p:tav tm="0">
                                          <p:val>
                                            <p:strVal val="1+#ppt_w/2"/>
                                          </p:val>
                                        </p:tav>
                                        <p:tav tm="100000">
                                          <p:val>
                                            <p:strVal val="#ppt_x"/>
                                          </p:val>
                                        </p:tav>
                                      </p:tavLst>
                                    </p:anim>
                                    <p:anim calcmode="lin" valueType="num">
                                      <p:cBhvr additive="base">
                                        <p:cTn id="76" dur="500" fill="hold"/>
                                        <p:tgtEl>
                                          <p:spTgt spid="143"/>
                                        </p:tgtEl>
                                        <p:attrNameLst>
                                          <p:attrName>ppt_y</p:attrName>
                                        </p:attrNameLst>
                                      </p:cBhvr>
                                      <p:tavLst>
                                        <p:tav tm="0">
                                          <p:val>
                                            <p:strVal val="#ppt_y"/>
                                          </p:val>
                                        </p:tav>
                                        <p:tav tm="100000">
                                          <p:val>
                                            <p:strVal val="#ppt_y"/>
                                          </p:val>
                                        </p:tav>
                                      </p:tavLst>
                                    </p:anim>
                                  </p:childTnLst>
                                </p:cTn>
                              </p:par>
                            </p:childTnLst>
                          </p:cTn>
                        </p:par>
                        <p:par>
                          <p:cTn id="77" fill="hold">
                            <p:stCondLst>
                              <p:cond delay="8400"/>
                            </p:stCondLst>
                            <p:childTnLst>
                              <p:par>
                                <p:cTn id="78" presetID="22" presetClass="entr" presetSubtype="8" fill="hold" grpId="0" nodeType="afterEffect">
                                  <p:stCondLst>
                                    <p:cond delay="0"/>
                                  </p:stCondLst>
                                  <p:childTnLst>
                                    <p:set>
                                      <p:cBhvr>
                                        <p:cTn id="79" dur="1" fill="hold">
                                          <p:stCondLst>
                                            <p:cond delay="0"/>
                                          </p:stCondLst>
                                        </p:cTn>
                                        <p:tgtEl>
                                          <p:spTgt spid="157"/>
                                        </p:tgtEl>
                                        <p:attrNameLst>
                                          <p:attrName>style.visibility</p:attrName>
                                        </p:attrNameLst>
                                      </p:cBhvr>
                                      <p:to>
                                        <p:strVal val="visible"/>
                                      </p:to>
                                    </p:set>
                                    <p:animEffect transition="in" filter="wipe(left)">
                                      <p:cBhvr>
                                        <p:cTn id="80" dur="500"/>
                                        <p:tgtEl>
                                          <p:spTgt spid="15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58"/>
                                        </p:tgtEl>
                                        <p:attrNameLst>
                                          <p:attrName>style.visibility</p:attrName>
                                        </p:attrNameLst>
                                      </p:cBhvr>
                                      <p:to>
                                        <p:strVal val="visible"/>
                                      </p:to>
                                    </p:set>
                                    <p:animEffect transition="in" filter="wipe(left)">
                                      <p:cBhvr>
                                        <p:cTn id="83"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3" grpId="0" animBg="1"/>
      <p:bldP spid="134" grpId="0" animBg="1"/>
      <p:bldP spid="135" grpId="0" animBg="1"/>
      <p:bldP spid="136" grpId="0" animBg="1"/>
      <p:bldP spid="155" grpId="0"/>
      <p:bldP spid="156" grpId="0"/>
      <p:bldP spid="157" grpId="0"/>
      <p:bldP spid="158" grpId="0"/>
      <p:bldP spid="159" grpId="0"/>
      <p:bldP spid="160" grpId="0"/>
      <p:bldP spid="161" grpId="0"/>
      <p:bldP spid="1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产品结构</a:t>
            </a:r>
          </a:p>
        </p:txBody>
      </p:sp>
      <p:sp>
        <p:nvSpPr>
          <p:cNvPr id="5" name="TextBox 72"/>
          <p:cNvSpPr txBox="1"/>
          <p:nvPr/>
        </p:nvSpPr>
        <p:spPr>
          <a:xfrm>
            <a:off x="4456634" y="1028468"/>
            <a:ext cx="367635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32037">
              <a:defRPr/>
            </a:pPr>
            <a:r>
              <a:rPr lang="zh-CN" altLang="en-US" sz="2400" kern="0" dirty="0">
                <a:solidFill>
                  <a:sysClr val="windowText" lastClr="000000">
                    <a:lumMod val="65000"/>
                    <a:lumOff val="35000"/>
                  </a:sysClr>
                </a:solidFill>
                <a:latin typeface="Arial" pitchFamily="34" charset="0"/>
                <a:ea typeface="微软雅黑" pitchFamily="34" charset="-122"/>
                <a:cs typeface="Arial" pitchFamily="34" charset="0"/>
              </a:rPr>
              <a:t>产品系统结构图</a:t>
            </a:r>
            <a:endParaRPr lang="en-US" altLang="zh-CN" sz="2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pic>
        <p:nvPicPr>
          <p:cNvPr id="6" name="图片 5"/>
          <p:cNvPicPr>
            <a:picLocks noChangeAspect="1"/>
          </p:cNvPicPr>
          <p:nvPr/>
        </p:nvPicPr>
        <p:blipFill>
          <a:blip r:embed="rId2"/>
          <a:stretch>
            <a:fillRect/>
          </a:stretch>
        </p:blipFill>
        <p:spPr>
          <a:xfrm>
            <a:off x="1982381" y="1585731"/>
            <a:ext cx="8781472" cy="4501966"/>
          </a:xfrm>
          <a:prstGeom prst="rect">
            <a:avLst/>
          </a:prstGeom>
        </p:spPr>
      </p:pic>
    </p:spTree>
    <p:extLst>
      <p:ext uri="{BB962C8B-B14F-4D97-AF65-F5344CB8AC3E}">
        <p14:creationId xmlns:p14="http://schemas.microsoft.com/office/powerpoint/2010/main" val="262270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p:cNvSpPr>
          <p:nvPr/>
        </p:nvSpPr>
        <p:spPr bwMode="auto">
          <a:xfrm>
            <a:off x="2654851" y="1814513"/>
            <a:ext cx="7069550"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noFill/>
          <a:ln w="63500">
            <a:solidFill>
              <a:schemeClr val="accent2"/>
            </a:solidFill>
          </a:ln>
          <a:extLst/>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itchFamily="34" charset="-122"/>
              <a:ea typeface="微软雅黑" pitchFamily="34" charset="-122"/>
            </a:endParaRPr>
          </a:p>
        </p:txBody>
      </p:sp>
      <p:sp>
        <p:nvSpPr>
          <p:cNvPr id="5" name="Freeform 7"/>
          <p:cNvSpPr>
            <a:spLocks/>
          </p:cNvSpPr>
          <p:nvPr/>
        </p:nvSpPr>
        <p:spPr bwMode="auto">
          <a:xfrm>
            <a:off x="2556465" y="1612901"/>
            <a:ext cx="2237501"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rgbClr val="FF6200"/>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6" name="TextBox 28"/>
          <p:cNvSpPr txBox="1"/>
          <p:nvPr/>
        </p:nvSpPr>
        <p:spPr>
          <a:xfrm>
            <a:off x="4858590" y="2369220"/>
            <a:ext cx="4037270" cy="707886"/>
          </a:xfrm>
          <a:prstGeom prst="rect">
            <a:avLst/>
          </a:prstGeom>
          <a:noFill/>
          <a:ln>
            <a:noFill/>
          </a:ln>
        </p:spPr>
        <p:txBody>
          <a:bodyPr wrap="square" rtlCol="0">
            <a:spAutoFit/>
          </a:bodyPr>
          <a:lstStyle/>
          <a:p>
            <a:pPr algn="ctr"/>
            <a:r>
              <a:rPr lang="zh-CN" altLang="en-US" sz="4000" b="1" dirty="0">
                <a:solidFill>
                  <a:schemeClr val="tx1">
                    <a:lumMod val="65000"/>
                    <a:lumOff val="35000"/>
                  </a:schemeClr>
                </a:solidFill>
                <a:latin typeface="微软雅黑" pitchFamily="34" charset="-122"/>
                <a:ea typeface="微软雅黑" pitchFamily="34" charset="-122"/>
              </a:rPr>
              <a:t>前台功能演示</a:t>
            </a:r>
            <a:endParaRPr lang="zh-CN" altLang="en-US" sz="2000" dirty="0">
              <a:solidFill>
                <a:schemeClr val="bg1">
                  <a:lumMod val="50000"/>
                </a:schemeClr>
              </a:solidFill>
              <a:latin typeface="微软雅黑" pitchFamily="34" charset="-122"/>
              <a:ea typeface="微软雅黑" pitchFamily="34" charset="-122"/>
              <a:cs typeface="Arial" panose="020B0604020202020204" pitchFamily="34" charset="0"/>
            </a:endParaRPr>
          </a:p>
        </p:txBody>
      </p:sp>
      <p:sp>
        <p:nvSpPr>
          <p:cNvPr id="7" name="TextBox 31"/>
          <p:cNvSpPr txBox="1"/>
          <p:nvPr/>
        </p:nvSpPr>
        <p:spPr>
          <a:xfrm>
            <a:off x="3579987" y="3324969"/>
            <a:ext cx="5315873" cy="1938992"/>
          </a:xfrm>
          <a:prstGeom prst="rect">
            <a:avLst/>
          </a:prstGeom>
          <a:noFill/>
          <a:ln>
            <a:noFill/>
          </a:ln>
        </p:spPr>
        <p:txBody>
          <a:bodyPr wrap="square" rtlCol="0">
            <a:spAutoFit/>
          </a:bodyPr>
          <a:lstStyle/>
          <a:p>
            <a:pPr>
              <a:lnSpc>
                <a:spcPct val="150000"/>
              </a:lnSpc>
            </a:pPr>
            <a:r>
              <a:rPr lang="zh-CN" altLang="en-US" sz="2000" dirty="0" smtClean="0">
                <a:solidFill>
                  <a:schemeClr val="tx1">
                    <a:lumMod val="65000"/>
                    <a:lumOff val="35000"/>
                  </a:schemeClr>
                </a:solidFill>
                <a:latin typeface="微软雅黑" pitchFamily="34" charset="-122"/>
                <a:ea typeface="微软雅黑" pitchFamily="34" charset="-122"/>
              </a:rPr>
              <a:t>前台目前支持安卓终端演示，</a:t>
            </a:r>
            <a:r>
              <a:rPr lang="en-US" altLang="zh-CN" sz="2000" dirty="0" smtClean="0">
                <a:solidFill>
                  <a:schemeClr val="tx1">
                    <a:lumMod val="65000"/>
                    <a:lumOff val="35000"/>
                  </a:schemeClr>
                </a:solidFill>
                <a:latin typeface="微软雅黑" pitchFamily="34" charset="-122"/>
                <a:ea typeface="微软雅黑" pitchFamily="34" charset="-122"/>
              </a:rPr>
              <a:t>APP</a:t>
            </a:r>
            <a:r>
              <a:rPr lang="zh-CN" altLang="en-US" sz="2000" dirty="0" smtClean="0">
                <a:solidFill>
                  <a:schemeClr val="tx1">
                    <a:lumMod val="65000"/>
                    <a:lumOff val="35000"/>
                  </a:schemeClr>
                </a:solidFill>
                <a:latin typeface="微软雅黑" pitchFamily="34" charset="-122"/>
                <a:ea typeface="微软雅黑" pitchFamily="34" charset="-122"/>
              </a:rPr>
              <a:t>采用主流的交互效果，支持扫码、网络、并预留短信、支付等接口接入。实现扫码骑行并计费整套流程支持</a:t>
            </a:r>
            <a:endParaRPr lang="zh-CN" altLang="en-US" sz="2000" dirty="0">
              <a:solidFill>
                <a:schemeClr val="tx1">
                  <a:lumMod val="65000"/>
                  <a:lumOff val="35000"/>
                </a:schemeClr>
              </a:solidFill>
              <a:latin typeface="微软雅黑" pitchFamily="34" charset="-122"/>
              <a:ea typeface="微软雅黑" pitchFamily="34" charset="-122"/>
            </a:endParaRPr>
          </a:p>
        </p:txBody>
      </p:sp>
      <p:sp>
        <p:nvSpPr>
          <p:cNvPr id="8" name="TextBox 27"/>
          <p:cNvSpPr txBox="1"/>
          <p:nvPr/>
        </p:nvSpPr>
        <p:spPr>
          <a:xfrm>
            <a:off x="3295410" y="1741254"/>
            <a:ext cx="698520" cy="1323439"/>
          </a:xfrm>
          <a:prstGeom prst="rect">
            <a:avLst/>
          </a:prstGeom>
          <a:noFill/>
        </p:spPr>
        <p:txBody>
          <a:bodyPr wrap="square" rtlCol="0">
            <a:spAutoFit/>
          </a:bodyPr>
          <a:lstStyle/>
          <a:p>
            <a:r>
              <a:rPr lang="en-US" altLang="zh-CN" sz="8000" b="1" dirty="0">
                <a:solidFill>
                  <a:schemeClr val="bg1"/>
                </a:solidFill>
                <a:latin typeface="微软雅黑" pitchFamily="34" charset="-122"/>
                <a:ea typeface="微软雅黑" pitchFamily="34" charset="-122"/>
              </a:rPr>
              <a:t>3</a:t>
            </a:r>
            <a:endParaRPr lang="zh-CN" altLang="en-US" sz="8000" b="1" dirty="0">
              <a:solidFill>
                <a:schemeClr val="bg1"/>
              </a:solidFill>
              <a:latin typeface="微软雅黑" pitchFamily="34" charset="-122"/>
              <a:ea typeface="微软雅黑" pitchFamily="34" charset="-122"/>
            </a:endParaRPr>
          </a:p>
        </p:txBody>
      </p:sp>
      <p:sp>
        <p:nvSpPr>
          <p:cNvPr id="9" name="Rectangle 13"/>
          <p:cNvSpPr>
            <a:spLocks noChangeArrowheads="1"/>
          </p:cNvSpPr>
          <p:nvPr/>
        </p:nvSpPr>
        <p:spPr bwMode="auto">
          <a:xfrm>
            <a:off x="2776279" y="2456621"/>
            <a:ext cx="5665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300" b="0" i="0" u="none" strike="noStrike" cap="none" normalizeH="0" baseline="0" dirty="0">
                <a:ln>
                  <a:noFill/>
                </a:ln>
                <a:solidFill>
                  <a:schemeClr val="bg1"/>
                </a:solidFill>
                <a:effectLst/>
                <a:latin typeface="微软雅黑" pitchFamily="34" charset="-122"/>
                <a:ea typeface="微软雅黑" pitchFamily="34" charset="-122"/>
              </a:rPr>
              <a:t>Part</a:t>
            </a:r>
            <a:endParaRPr kumimoji="0" lang="zh-CN" altLang="zh-CN" sz="1800" b="0" i="0" u="none" strike="noStrike" cap="none" normalizeH="0" baseline="0" dirty="0">
              <a:ln>
                <a:noFill/>
              </a:ln>
              <a:solidFill>
                <a:schemeClr val="bg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39813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2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gtEl>
                                      </p:cBhvr>
                                    </p:animEffect>
                                  </p:childTnLst>
                                </p:cTn>
                              </p:par>
                            </p:childTnLst>
                          </p:cTn>
                        </p:par>
                        <p:par>
                          <p:cTn id="24" fill="hold">
                            <p:stCondLst>
                              <p:cond delay="5600"/>
                            </p:stCondLst>
                            <p:childTnLst>
                              <p:par>
                                <p:cTn id="25" presetID="3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 calcmode="lin" valueType="num">
                                      <p:cBhvr>
                                        <p:cTn id="29" dur="500" fill="hold"/>
                                        <p:tgtEl>
                                          <p:spTgt spid="8"/>
                                        </p:tgtEl>
                                        <p:attrNameLst>
                                          <p:attrName>style.rotation</p:attrName>
                                        </p:attrNameLst>
                                      </p:cBhvr>
                                      <p:tavLst>
                                        <p:tav tm="0">
                                          <p:val>
                                            <p:fltVal val="90"/>
                                          </p:val>
                                        </p:tav>
                                        <p:tav tm="100000">
                                          <p:val>
                                            <p:fltVal val="0"/>
                                          </p:val>
                                        </p:tav>
                                      </p:tavLst>
                                    </p:anim>
                                    <p:animEffect transition="in" filter="fade">
                                      <p:cBhvr>
                                        <p:cTn id="30" dur="500"/>
                                        <p:tgtEl>
                                          <p:spTgt spid="8"/>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 calcmode="lin" valueType="num">
                                      <p:cBhvr>
                                        <p:cTn id="35" dur="500" fill="hold"/>
                                        <p:tgtEl>
                                          <p:spTgt spid="9"/>
                                        </p:tgtEl>
                                        <p:attrNameLst>
                                          <p:attrName>style.rotation</p:attrName>
                                        </p:attrNameLst>
                                      </p:cBhvr>
                                      <p:tavLst>
                                        <p:tav tm="0">
                                          <p:val>
                                            <p:fltVal val="90"/>
                                          </p:val>
                                        </p:tav>
                                        <p:tav tm="100000">
                                          <p:val>
                                            <p:fltVal val="0"/>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1136</TotalTime>
  <Words>2314</Words>
  <Application>Microsoft Office PowerPoint</Application>
  <PresentationFormat>自定义</PresentationFormat>
  <Paragraphs>205</Paragraphs>
  <Slides>35</Slides>
  <Notes>0</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Office 主题</vt:lpstr>
      <vt:lpstr>PowerPoint 演示文稿</vt:lpstr>
      <vt:lpstr>PowerPoint 演示文稿</vt:lpstr>
      <vt:lpstr>PowerPoint 演示文稿</vt:lpstr>
      <vt:lpstr>产品定位</vt:lpstr>
      <vt:lpstr>PowerPoint 演示文稿</vt:lpstr>
      <vt:lpstr>产品结构</vt:lpstr>
      <vt:lpstr>产品结构</vt:lpstr>
      <vt:lpstr>产品结构</vt:lpstr>
      <vt:lpstr>PowerPoint 演示文稿</vt:lpstr>
      <vt:lpstr>前台功能-手机验证</vt:lpstr>
      <vt:lpstr>前台功能-首页</vt:lpstr>
      <vt:lpstr>前台功能-钱包</vt:lpstr>
      <vt:lpstr>前台功能-交易明细</vt:lpstr>
      <vt:lpstr>前台功能-充值</vt:lpstr>
      <vt:lpstr>前台功能-交易明细</vt:lpstr>
      <vt:lpstr>前台功能-扫码</vt:lpstr>
      <vt:lpstr>前台功能-用车与支付</vt:lpstr>
      <vt:lpstr>前台功能-行程记录</vt:lpstr>
      <vt:lpstr>前台功能-报修</vt:lpstr>
      <vt:lpstr>PowerPoint 演示文稿</vt:lpstr>
      <vt:lpstr>后台功能-平台及运营商功能一览</vt:lpstr>
      <vt:lpstr>后台功能-用户管理</vt:lpstr>
      <vt:lpstr>后台功能-账户管理</vt:lpstr>
      <vt:lpstr>后台功能-运营商管理</vt:lpstr>
      <vt:lpstr>后台功能-运营商APP管理</vt:lpstr>
      <vt:lpstr>后台功能-单车类型管理</vt:lpstr>
      <vt:lpstr>后台功能-智能锁管理</vt:lpstr>
      <vt:lpstr>后台功能-骑行订单管理</vt:lpstr>
      <vt:lpstr>后台功能-充值订单</vt:lpstr>
      <vt:lpstr>后台功能-用户报修记录</vt:lpstr>
      <vt:lpstr>后台功能-文章管理</vt:lpstr>
      <vt:lpstr>后台功能-角色管理</vt:lpstr>
      <vt:lpstr>PowerPoint 演示文稿</vt:lpstr>
      <vt:lpstr>营销支撑-报表系统</vt:lpstr>
      <vt:lpstr>营销支撑-信用的接入</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JIM</dc:creator>
  <cp:lastModifiedBy>JIM</cp:lastModifiedBy>
  <cp:revision>65</cp:revision>
  <dcterms:created xsi:type="dcterms:W3CDTF">2017-08-10T10:35:36Z</dcterms:created>
  <dcterms:modified xsi:type="dcterms:W3CDTF">2017-08-13T17:09:14Z</dcterms:modified>
</cp:coreProperties>
</file>